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314A"/>
    <a:srgbClr val="14BE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D4AEE2-6D56-4F3E-8487-F58F43FB4D8A}" v="3" dt="2023-12-07T19:34:13.6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6327"/>
  </p:normalViewPr>
  <p:slideViewPr>
    <p:cSldViewPr snapToGrid="0" snapToObjects="1">
      <p:cViewPr varScale="1">
        <p:scale>
          <a:sx n="179" d="100"/>
          <a:sy n="179" d="100"/>
        </p:scale>
        <p:origin x="2202" y="150"/>
      </p:cViewPr>
      <p:guideLst/>
    </p:cSldViewPr>
  </p:slideViewPr>
  <p:notesTextViewPr>
    <p:cViewPr>
      <p:scale>
        <a:sx n="1" d="1"/>
        <a:sy n="1" d="1"/>
      </p:scale>
      <p:origin x="0" y="0"/>
    </p:cViewPr>
  </p:notesTextViewPr>
  <p:notesViewPr>
    <p:cSldViewPr snapToGrid="0" snapToObjects="1">
      <p:cViewPr varScale="1">
        <p:scale>
          <a:sx n="190" d="100"/>
          <a:sy n="190" d="100"/>
        </p:scale>
        <p:origin x="229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Balok" userId="685ccb80-cfa1-454b-99b7-0120cbe7ee01" providerId="ADAL" clId="{E3D4AEE2-6D56-4F3E-8487-F58F43FB4D8A}"/>
    <pc:docChg chg="modSld">
      <pc:chgData name="Brian Balok" userId="685ccb80-cfa1-454b-99b7-0120cbe7ee01" providerId="ADAL" clId="{E3D4AEE2-6D56-4F3E-8487-F58F43FB4D8A}" dt="2023-12-07T19:34:13.611" v="2" actId="2711"/>
      <pc:docMkLst>
        <pc:docMk/>
      </pc:docMkLst>
      <pc:sldChg chg="modSp">
        <pc:chgData name="Brian Balok" userId="685ccb80-cfa1-454b-99b7-0120cbe7ee01" providerId="ADAL" clId="{E3D4AEE2-6D56-4F3E-8487-F58F43FB4D8A}" dt="2023-12-07T19:33:51.447" v="0" actId="2711"/>
        <pc:sldMkLst>
          <pc:docMk/>
          <pc:sldMk cId="1112234964" sldId="265"/>
        </pc:sldMkLst>
        <pc:spChg chg="mod">
          <ac:chgData name="Brian Balok" userId="685ccb80-cfa1-454b-99b7-0120cbe7ee01" providerId="ADAL" clId="{E3D4AEE2-6D56-4F3E-8487-F58F43FB4D8A}" dt="2023-12-07T19:33:51.447" v="0" actId="2711"/>
          <ac:spMkLst>
            <pc:docMk/>
            <pc:sldMk cId="1112234964" sldId="265"/>
            <ac:spMk id="2" creationId="{3BA0CFD4-E44E-2E0C-E426-CB51C3BC1144}"/>
          </ac:spMkLst>
        </pc:spChg>
        <pc:spChg chg="mod">
          <ac:chgData name="Brian Balok" userId="685ccb80-cfa1-454b-99b7-0120cbe7ee01" providerId="ADAL" clId="{E3D4AEE2-6D56-4F3E-8487-F58F43FB4D8A}" dt="2023-12-07T19:33:51.447" v="0" actId="2711"/>
          <ac:spMkLst>
            <pc:docMk/>
            <pc:sldMk cId="1112234964" sldId="265"/>
            <ac:spMk id="5" creationId="{F6FA31B8-E189-6EC6-FCBE-8D30997E3C50}"/>
          </ac:spMkLst>
        </pc:spChg>
        <pc:spChg chg="mod">
          <ac:chgData name="Brian Balok" userId="685ccb80-cfa1-454b-99b7-0120cbe7ee01" providerId="ADAL" clId="{E3D4AEE2-6D56-4F3E-8487-F58F43FB4D8A}" dt="2023-12-07T19:33:51.447" v="0" actId="2711"/>
          <ac:spMkLst>
            <pc:docMk/>
            <pc:sldMk cId="1112234964" sldId="265"/>
            <ac:spMk id="6" creationId="{C03088D2-3185-384E-3482-E2BB9A8A8F16}"/>
          </ac:spMkLst>
        </pc:spChg>
        <pc:spChg chg="mod">
          <ac:chgData name="Brian Balok" userId="685ccb80-cfa1-454b-99b7-0120cbe7ee01" providerId="ADAL" clId="{E3D4AEE2-6D56-4F3E-8487-F58F43FB4D8A}" dt="2023-12-07T19:33:51.447" v="0" actId="2711"/>
          <ac:spMkLst>
            <pc:docMk/>
            <pc:sldMk cId="1112234964" sldId="265"/>
            <ac:spMk id="7" creationId="{B91CA9D7-BC22-1D96-0E49-EC281014D1E8}"/>
          </ac:spMkLst>
        </pc:spChg>
        <pc:picChg chg="mod">
          <ac:chgData name="Brian Balok" userId="685ccb80-cfa1-454b-99b7-0120cbe7ee01" providerId="ADAL" clId="{E3D4AEE2-6D56-4F3E-8487-F58F43FB4D8A}" dt="2023-12-07T19:33:51.447" v="0" actId="2711"/>
          <ac:picMkLst>
            <pc:docMk/>
            <pc:sldMk cId="1112234964" sldId="265"/>
            <ac:picMk id="4" creationId="{534C230C-FC31-2D92-8A55-A3611D1CF690}"/>
          </ac:picMkLst>
        </pc:picChg>
      </pc:sldChg>
      <pc:sldChg chg="modSp">
        <pc:chgData name="Brian Balok" userId="685ccb80-cfa1-454b-99b7-0120cbe7ee01" providerId="ADAL" clId="{E3D4AEE2-6D56-4F3E-8487-F58F43FB4D8A}" dt="2023-12-07T19:33:59.322" v="1" actId="2711"/>
        <pc:sldMkLst>
          <pc:docMk/>
          <pc:sldMk cId="4269409756" sldId="266"/>
        </pc:sldMkLst>
        <pc:spChg chg="mod">
          <ac:chgData name="Brian Balok" userId="685ccb80-cfa1-454b-99b7-0120cbe7ee01" providerId="ADAL" clId="{E3D4AEE2-6D56-4F3E-8487-F58F43FB4D8A}" dt="2023-12-07T19:33:59.322" v="1" actId="2711"/>
          <ac:spMkLst>
            <pc:docMk/>
            <pc:sldMk cId="4269409756" sldId="266"/>
            <ac:spMk id="2" creationId="{211A5CE6-26B0-952E-54F5-65794313A7D7}"/>
          </ac:spMkLst>
        </pc:spChg>
        <pc:spChg chg="mod">
          <ac:chgData name="Brian Balok" userId="685ccb80-cfa1-454b-99b7-0120cbe7ee01" providerId="ADAL" clId="{E3D4AEE2-6D56-4F3E-8487-F58F43FB4D8A}" dt="2023-12-07T19:33:59.322" v="1" actId="2711"/>
          <ac:spMkLst>
            <pc:docMk/>
            <pc:sldMk cId="4269409756" sldId="266"/>
            <ac:spMk id="5" creationId="{A93A89D6-4D64-83DB-7E58-D4BBD2FCF91B}"/>
          </ac:spMkLst>
        </pc:spChg>
        <pc:spChg chg="mod">
          <ac:chgData name="Brian Balok" userId="685ccb80-cfa1-454b-99b7-0120cbe7ee01" providerId="ADAL" clId="{E3D4AEE2-6D56-4F3E-8487-F58F43FB4D8A}" dt="2023-12-07T19:33:59.322" v="1" actId="2711"/>
          <ac:spMkLst>
            <pc:docMk/>
            <pc:sldMk cId="4269409756" sldId="266"/>
            <ac:spMk id="6" creationId="{06D99781-FF1D-F693-E9F8-611348B7A5FD}"/>
          </ac:spMkLst>
        </pc:spChg>
        <pc:spChg chg="mod">
          <ac:chgData name="Brian Balok" userId="685ccb80-cfa1-454b-99b7-0120cbe7ee01" providerId="ADAL" clId="{E3D4AEE2-6D56-4F3E-8487-F58F43FB4D8A}" dt="2023-12-07T19:33:59.322" v="1" actId="2711"/>
          <ac:spMkLst>
            <pc:docMk/>
            <pc:sldMk cId="4269409756" sldId="266"/>
            <ac:spMk id="7" creationId="{2BFC2E1C-C936-37A5-632D-D32089335F0F}"/>
          </ac:spMkLst>
        </pc:spChg>
        <pc:spChg chg="mod">
          <ac:chgData name="Brian Balok" userId="685ccb80-cfa1-454b-99b7-0120cbe7ee01" providerId="ADAL" clId="{E3D4AEE2-6D56-4F3E-8487-F58F43FB4D8A}" dt="2023-12-07T19:33:59.322" v="1" actId="2711"/>
          <ac:spMkLst>
            <pc:docMk/>
            <pc:sldMk cId="4269409756" sldId="266"/>
            <ac:spMk id="8" creationId="{0E9C9443-0985-68E5-954A-7DF0E2F32236}"/>
          </ac:spMkLst>
        </pc:spChg>
        <pc:picChg chg="mod">
          <ac:chgData name="Brian Balok" userId="685ccb80-cfa1-454b-99b7-0120cbe7ee01" providerId="ADAL" clId="{E3D4AEE2-6D56-4F3E-8487-F58F43FB4D8A}" dt="2023-12-07T19:33:59.322" v="1" actId="2711"/>
          <ac:picMkLst>
            <pc:docMk/>
            <pc:sldMk cId="4269409756" sldId="266"/>
            <ac:picMk id="4" creationId="{76F65757-6ABD-2B29-6C7E-1F9DDF413A22}"/>
          </ac:picMkLst>
        </pc:picChg>
      </pc:sldChg>
      <pc:sldChg chg="modSp">
        <pc:chgData name="Brian Balok" userId="685ccb80-cfa1-454b-99b7-0120cbe7ee01" providerId="ADAL" clId="{E3D4AEE2-6D56-4F3E-8487-F58F43FB4D8A}" dt="2023-12-07T19:34:13.611" v="2" actId="2711"/>
        <pc:sldMkLst>
          <pc:docMk/>
          <pc:sldMk cId="3559910667" sldId="268"/>
        </pc:sldMkLst>
        <pc:spChg chg="mod">
          <ac:chgData name="Brian Balok" userId="685ccb80-cfa1-454b-99b7-0120cbe7ee01" providerId="ADAL" clId="{E3D4AEE2-6D56-4F3E-8487-F58F43FB4D8A}" dt="2023-12-07T19:34:13.611" v="2" actId="2711"/>
          <ac:spMkLst>
            <pc:docMk/>
            <pc:sldMk cId="3559910667" sldId="268"/>
            <ac:spMk id="2" creationId="{3EAA7BC9-7CCD-B9E1-A695-CBF230216250}"/>
          </ac:spMkLst>
        </pc:spChg>
        <pc:spChg chg="mod">
          <ac:chgData name="Brian Balok" userId="685ccb80-cfa1-454b-99b7-0120cbe7ee01" providerId="ADAL" clId="{E3D4AEE2-6D56-4F3E-8487-F58F43FB4D8A}" dt="2023-12-07T19:34:13.611" v="2" actId="2711"/>
          <ac:spMkLst>
            <pc:docMk/>
            <pc:sldMk cId="3559910667" sldId="268"/>
            <ac:spMk id="5" creationId="{4D98243C-5053-060A-4F65-2211F7DBF0A6}"/>
          </ac:spMkLst>
        </pc:spChg>
        <pc:picChg chg="mod">
          <ac:chgData name="Brian Balok" userId="685ccb80-cfa1-454b-99b7-0120cbe7ee01" providerId="ADAL" clId="{E3D4AEE2-6D56-4F3E-8487-F58F43FB4D8A}" dt="2023-12-07T19:34:13.611" v="2" actId="2711"/>
          <ac:picMkLst>
            <pc:docMk/>
            <pc:sldMk cId="3559910667" sldId="268"/>
            <ac:picMk id="4" creationId="{A7979CFB-7460-C9C3-D6D8-4BF895482D7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1BF55A-28E9-7F49-B3B2-2C3DDBCE85B4}" type="datetimeFigureOut">
              <a:rPr lang="en-US" smtClean="0"/>
              <a:t>12/7/2023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3A6D6-A4B5-3946-9B84-D1B7E7EBC049}" type="slidenum">
              <a:rPr lang="en-US" smtClean="0"/>
              <a:t>‹#›</a:t>
            </a:fld>
            <a:endParaRPr lang="en-US"/>
          </a:p>
        </p:txBody>
      </p:sp>
    </p:spTree>
    <p:extLst>
      <p:ext uri="{BB962C8B-B14F-4D97-AF65-F5344CB8AC3E}">
        <p14:creationId xmlns:p14="http://schemas.microsoft.com/office/powerpoint/2010/main" val="123231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A picture containing airplane&#10;&#10;Description automatically generated">
            <a:extLst>
              <a:ext uri="{FF2B5EF4-FFF2-40B4-BE49-F238E27FC236}">
                <a16:creationId xmlns:a16="http://schemas.microsoft.com/office/drawing/2014/main" id="{1CB4696F-00E8-F81A-DE44-8E43CBEB5C4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714"/>
            <a:ext cx="12192000" cy="6856572"/>
          </a:xfrm>
          <a:prstGeom prst="rect">
            <a:avLst/>
          </a:prstGeom>
        </p:spPr>
      </p:pic>
      <p:sp>
        <p:nvSpPr>
          <p:cNvPr id="3" name="Subtitle 2">
            <a:extLst>
              <a:ext uri="{FF2B5EF4-FFF2-40B4-BE49-F238E27FC236}">
                <a16:creationId xmlns:a16="http://schemas.microsoft.com/office/drawing/2014/main" id="{3717FFB0-63F9-CA65-0E02-6E0C1B5E3F9C}"/>
              </a:ext>
            </a:extLst>
          </p:cNvPr>
          <p:cNvSpPr>
            <a:spLocks noGrp="1"/>
          </p:cNvSpPr>
          <p:nvPr>
            <p:ph type="subTitle" idx="1"/>
          </p:nvPr>
        </p:nvSpPr>
        <p:spPr>
          <a:xfrm>
            <a:off x="1524000" y="4128940"/>
            <a:ext cx="9144000" cy="527901"/>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Picture 7">
            <a:extLst>
              <a:ext uri="{FF2B5EF4-FFF2-40B4-BE49-F238E27FC236}">
                <a16:creationId xmlns:a16="http://schemas.microsoft.com/office/drawing/2014/main" id="{47E4F55C-25B2-4EDD-5783-27FDA524F6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49502" y="2224556"/>
            <a:ext cx="6292995" cy="1658823"/>
          </a:xfrm>
          <a:prstGeom prst="rect">
            <a:avLst/>
          </a:prstGeom>
        </p:spPr>
      </p:pic>
    </p:spTree>
    <p:extLst>
      <p:ext uri="{BB962C8B-B14F-4D97-AF65-F5344CB8AC3E}">
        <p14:creationId xmlns:p14="http://schemas.microsoft.com/office/powerpoint/2010/main" val="4089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6962-AD7F-5592-C8DD-2BC7875969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7033D8-D20C-6C4A-9F41-D447F11D03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38872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8A0D01-EE85-562E-007E-34D3F612A2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7A8851-AAE8-E1B7-C178-20D25AD8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135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1F23D-B3A2-F359-9AF5-60672535642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A53ABE5-6872-5F4D-203C-13771D75A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0837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E2FD-6A7A-4D7A-9699-0E198844DA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492890-A0FC-1952-9E31-C621B1985F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74633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6EC90-2087-D139-C75F-60BE67906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F0DA29-933C-2798-0272-8FDD035BD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6D8E65-EC89-C3D9-C009-013F01A9E5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837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B8C3-EDF1-86B3-6CA3-04736085B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F4D4D-9FAF-C17F-D39C-1708005DB0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4708-5B54-6CA5-4832-35A780E2EA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5D3B4D-BC29-E817-4263-AE48B45227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6334D1-A74E-4F4C-CBE9-2D2E00EC52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39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841CA-F99A-73A0-B438-F7C03731FBB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727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340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DF053-8D51-13C2-EB8B-77D1CE0B06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1F1FBC-0F99-6773-1C70-D13DA0F23C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E9CEA9-7385-D14A-C9A3-48B7E3703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72630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EC19-4951-BA66-E8F9-36C39618E5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009A88-F128-DAD9-B1CA-37249170CE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B688FAC-7B1D-543C-5A05-BA3D48039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8904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9344F-4AB7-F49F-D362-642D863D503A}"/>
              </a:ext>
            </a:extLst>
          </p:cNvPr>
          <p:cNvSpPr>
            <a:spLocks noGrp="1"/>
          </p:cNvSpPr>
          <p:nvPr>
            <p:ph type="title"/>
          </p:nvPr>
        </p:nvSpPr>
        <p:spPr>
          <a:xfrm>
            <a:off x="838200" y="252001"/>
            <a:ext cx="10515600" cy="80379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2DDD5D2-CD15-2704-8DB5-D73315B20933}"/>
              </a:ext>
            </a:extLst>
          </p:cNvPr>
          <p:cNvSpPr>
            <a:spLocks noGrp="1"/>
          </p:cNvSpPr>
          <p:nvPr>
            <p:ph type="body" idx="1"/>
          </p:nvPr>
        </p:nvSpPr>
        <p:spPr>
          <a:xfrm>
            <a:off x="838200" y="1296698"/>
            <a:ext cx="10515600" cy="48802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5" name="Straight Connector 4">
            <a:extLst>
              <a:ext uri="{FF2B5EF4-FFF2-40B4-BE49-F238E27FC236}">
                <a16:creationId xmlns:a16="http://schemas.microsoft.com/office/drawing/2014/main" id="{036B6C78-7DB6-576E-E56C-951F1435E4CD}"/>
              </a:ext>
            </a:extLst>
          </p:cNvPr>
          <p:cNvCxnSpPr>
            <a:cxnSpLocks/>
          </p:cNvCxnSpPr>
          <p:nvPr userDrawn="1"/>
        </p:nvCxnSpPr>
        <p:spPr>
          <a:xfrm flipV="1">
            <a:off x="1391167" y="6567415"/>
            <a:ext cx="9264918" cy="1899"/>
          </a:xfrm>
          <a:prstGeom prst="line">
            <a:avLst/>
          </a:prstGeom>
          <a:ln w="19050">
            <a:solidFill>
              <a:srgbClr val="30BFE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5FA85D5-8E62-2CA7-FC86-FDB2F928BA7D}"/>
              </a:ext>
            </a:extLst>
          </p:cNvPr>
          <p:cNvSpPr txBox="1"/>
          <p:nvPr userDrawn="1"/>
        </p:nvSpPr>
        <p:spPr>
          <a:xfrm>
            <a:off x="10728459" y="6444304"/>
            <a:ext cx="1357045" cy="246221"/>
          </a:xfrm>
          <a:prstGeom prst="rect">
            <a:avLst/>
          </a:prstGeom>
          <a:noFill/>
        </p:spPr>
        <p:txBody>
          <a:bodyPr wrap="square" rtlCol="0">
            <a:spAutoFit/>
          </a:bodyPr>
          <a:lstStyle/>
          <a:p>
            <a:r>
              <a:rPr lang="en-US" sz="1000" dirty="0">
                <a:latin typeface="Poppins" panose="00000500000000000000" pitchFamily="2" charset="0"/>
                <a:cs typeface="Poppins" panose="00000500000000000000" pitchFamily="2" charset="0"/>
              </a:rPr>
              <a:t>GHSP Confidential </a:t>
            </a:r>
          </a:p>
        </p:txBody>
      </p:sp>
      <p:pic>
        <p:nvPicPr>
          <p:cNvPr id="10" name="Picture 9">
            <a:extLst>
              <a:ext uri="{FF2B5EF4-FFF2-40B4-BE49-F238E27FC236}">
                <a16:creationId xmlns:a16="http://schemas.microsoft.com/office/drawing/2014/main" id="{1A31785E-B98C-0D77-AF4B-F74F204F93EE}"/>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1820" y="6424090"/>
            <a:ext cx="1040674" cy="274320"/>
          </a:xfrm>
          <a:prstGeom prst="rect">
            <a:avLst/>
          </a:prstGeom>
        </p:spPr>
      </p:pic>
    </p:spTree>
    <p:extLst>
      <p:ext uri="{BB962C8B-B14F-4D97-AF65-F5344CB8AC3E}">
        <p14:creationId xmlns:p14="http://schemas.microsoft.com/office/powerpoint/2010/main" val="410993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i="0" kern="1200">
          <a:solidFill>
            <a:srgbClr val="05314A"/>
          </a:solidFill>
          <a:latin typeface="Poppins" panose="00000500000000000000" pitchFamily="2" charset="0"/>
          <a:ea typeface="+mj-ea"/>
          <a:cs typeface="Poppins" panose="00000500000000000000" pitchFamily="2" charset="0"/>
        </a:defRPr>
      </a:lvl1pPr>
    </p:titleStyle>
    <p:bodyStyle>
      <a:lvl1pPr marL="228600" indent="-228600" algn="l" defTabSz="914400" rtl="0" eaLnBrk="1" latinLnBrk="0" hangingPunct="1">
        <a:lnSpc>
          <a:spcPct val="100000"/>
        </a:lnSpc>
        <a:spcBef>
          <a:spcPts val="400"/>
        </a:spcBef>
        <a:buFont typeface="Arial" panose="020B0604020202020204" pitchFamily="34" charset="0"/>
        <a:buChar char="•"/>
        <a:defRPr sz="2800" b="0" i="0" kern="1200">
          <a:solidFill>
            <a:schemeClr val="tx1"/>
          </a:solidFill>
          <a:latin typeface="Poppins" panose="00000500000000000000" pitchFamily="2" charset="0"/>
          <a:ea typeface="+mn-ea"/>
          <a:cs typeface="Poppins" panose="00000500000000000000" pitchFamily="2" charset="0"/>
        </a:defRPr>
      </a:lvl1pPr>
      <a:lvl2pPr marL="685800" indent="-228600" algn="l" defTabSz="914400" rtl="0" eaLnBrk="1" latinLnBrk="0" hangingPunct="1">
        <a:lnSpc>
          <a:spcPct val="100000"/>
        </a:lnSpc>
        <a:spcBef>
          <a:spcPts val="400"/>
        </a:spcBef>
        <a:buFont typeface="Arial" panose="020B0604020202020204" pitchFamily="34" charset="0"/>
        <a:buChar char="•"/>
        <a:defRPr sz="2400" b="0" i="0" kern="1200">
          <a:solidFill>
            <a:schemeClr val="tx1"/>
          </a:solidFill>
          <a:latin typeface="Poppins" panose="00000500000000000000" pitchFamily="2" charset="0"/>
          <a:ea typeface="+mn-ea"/>
          <a:cs typeface="Poppins" panose="00000500000000000000" pitchFamily="2" charset="0"/>
        </a:defRPr>
      </a:lvl2pPr>
      <a:lvl3pPr marL="1143000" indent="-228600" algn="l" defTabSz="914400" rtl="0" eaLnBrk="1" latinLnBrk="0" hangingPunct="1">
        <a:lnSpc>
          <a:spcPct val="100000"/>
        </a:lnSpc>
        <a:spcBef>
          <a:spcPts val="400"/>
        </a:spcBef>
        <a:buFont typeface="Arial" panose="020B0604020202020204" pitchFamily="34" charset="0"/>
        <a:buChar char="•"/>
        <a:defRPr sz="2000" b="0" i="0" kern="1200">
          <a:solidFill>
            <a:schemeClr val="tx1"/>
          </a:solidFill>
          <a:latin typeface="Poppins" panose="00000500000000000000" pitchFamily="2" charset="0"/>
          <a:ea typeface="+mn-ea"/>
          <a:cs typeface="Poppins" panose="00000500000000000000" pitchFamily="2" charset="0"/>
        </a:defRPr>
      </a:lvl3pPr>
      <a:lvl4pPr marL="16002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4pPr>
      <a:lvl5pPr marL="2057400" indent="-228600" algn="l" defTabSz="914400" rtl="0" eaLnBrk="1" latinLnBrk="0" hangingPunct="1">
        <a:lnSpc>
          <a:spcPct val="100000"/>
        </a:lnSpc>
        <a:spcBef>
          <a:spcPts val="400"/>
        </a:spcBef>
        <a:buFont typeface="Arial" panose="020B0604020202020204" pitchFamily="34" charset="0"/>
        <a:buChar char="•"/>
        <a:defRPr sz="1800" b="0" i="0" kern="1200">
          <a:solidFill>
            <a:schemeClr val="tx1"/>
          </a:solidFill>
          <a:latin typeface="Poppins" panose="00000500000000000000" pitchFamily="2" charset="0"/>
          <a:ea typeface="+mn-ea"/>
          <a:cs typeface="Poppins" panose="00000500000000000000" pitchFamily="2"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ghsp.com/supplier/policies&amp;procedures"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4C148D8-B436-E636-4A0C-2ACD13C26664}"/>
              </a:ext>
            </a:extLst>
          </p:cNvPr>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Supplier Deviation Process</a:t>
            </a:r>
          </a:p>
        </p:txBody>
      </p:sp>
      <p:sp>
        <p:nvSpPr>
          <p:cNvPr id="2" name="Subtitle 2">
            <a:extLst>
              <a:ext uri="{FF2B5EF4-FFF2-40B4-BE49-F238E27FC236}">
                <a16:creationId xmlns:a16="http://schemas.microsoft.com/office/drawing/2014/main" id="{34E3C539-DD4C-CAF7-C1D8-3D8A2FA3A8E2}"/>
              </a:ext>
            </a:extLst>
          </p:cNvPr>
          <p:cNvSpPr txBox="1">
            <a:spLocks/>
          </p:cNvSpPr>
          <p:nvPr/>
        </p:nvSpPr>
        <p:spPr>
          <a:xfrm>
            <a:off x="1524000" y="4578223"/>
            <a:ext cx="9144000" cy="527901"/>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ts val="400"/>
              </a:spcBef>
              <a:buFont typeface="Arial" panose="020B0604020202020204" pitchFamily="34" charset="0"/>
              <a:buNone/>
              <a:defRPr sz="2400" b="0" i="0" kern="1200">
                <a:solidFill>
                  <a:schemeClr val="bg1"/>
                </a:solidFill>
                <a:latin typeface="Poppins" panose="00000500000000000000" pitchFamily="2" charset="0"/>
                <a:ea typeface="+mn-ea"/>
                <a:cs typeface="Poppins" panose="00000500000000000000" pitchFamily="2" charset="0"/>
              </a:defRPr>
            </a:lvl1pPr>
            <a:lvl2pPr marL="457200" indent="0" algn="ctr" defTabSz="914400" rtl="0" eaLnBrk="1" latinLnBrk="0" hangingPunct="1">
              <a:lnSpc>
                <a:spcPct val="100000"/>
              </a:lnSpc>
              <a:spcBef>
                <a:spcPts val="400"/>
              </a:spcBef>
              <a:buFont typeface="Arial" panose="020B0604020202020204" pitchFamily="34" charset="0"/>
              <a:buNone/>
              <a:defRPr sz="2000" b="0" i="0" kern="1200">
                <a:solidFill>
                  <a:schemeClr val="tx1"/>
                </a:solidFill>
                <a:latin typeface="Poppins" panose="00000500000000000000" pitchFamily="2" charset="0"/>
                <a:ea typeface="+mn-ea"/>
                <a:cs typeface="Poppins" panose="00000500000000000000" pitchFamily="2" charset="0"/>
              </a:defRPr>
            </a:lvl2pPr>
            <a:lvl3pPr marL="914400" indent="0" algn="ctr" defTabSz="914400" rtl="0" eaLnBrk="1" latinLnBrk="0" hangingPunct="1">
              <a:lnSpc>
                <a:spcPct val="100000"/>
              </a:lnSpc>
              <a:spcBef>
                <a:spcPts val="400"/>
              </a:spcBef>
              <a:buFont typeface="Arial" panose="020B0604020202020204" pitchFamily="34" charset="0"/>
              <a:buNone/>
              <a:defRPr sz="1800" b="0" i="0" kern="1200">
                <a:solidFill>
                  <a:schemeClr val="tx1"/>
                </a:solidFill>
                <a:latin typeface="Poppins" panose="00000500000000000000" pitchFamily="2" charset="0"/>
                <a:ea typeface="+mn-ea"/>
                <a:cs typeface="Poppins" panose="00000500000000000000" pitchFamily="2" charset="0"/>
              </a:defRPr>
            </a:lvl3pPr>
            <a:lvl4pPr marL="1371600" indent="0" algn="ctr" defTabSz="914400" rtl="0" eaLnBrk="1" latinLnBrk="0" hangingPunct="1">
              <a:lnSpc>
                <a:spcPct val="100000"/>
              </a:lnSpc>
              <a:spcBef>
                <a:spcPts val="400"/>
              </a:spcBef>
              <a:buFont typeface="Arial" panose="020B0604020202020204" pitchFamily="34" charset="0"/>
              <a:buNone/>
              <a:defRPr sz="1600" b="0" i="0" kern="1200">
                <a:solidFill>
                  <a:schemeClr val="tx1"/>
                </a:solidFill>
                <a:latin typeface="Poppins" panose="00000500000000000000" pitchFamily="2" charset="0"/>
                <a:ea typeface="+mn-ea"/>
                <a:cs typeface="Poppins" panose="00000500000000000000" pitchFamily="2" charset="0"/>
              </a:defRPr>
            </a:lvl4pPr>
            <a:lvl5pPr marL="1828800" indent="0" algn="ctr" defTabSz="914400" rtl="0" eaLnBrk="1" latinLnBrk="0" hangingPunct="1">
              <a:lnSpc>
                <a:spcPct val="100000"/>
              </a:lnSpc>
              <a:spcBef>
                <a:spcPts val="400"/>
              </a:spcBef>
              <a:buFont typeface="Arial" panose="020B0604020202020204" pitchFamily="34" charset="0"/>
              <a:buNone/>
              <a:defRPr sz="1600" b="0" i="0" kern="1200">
                <a:solidFill>
                  <a:schemeClr val="tx1"/>
                </a:solidFill>
                <a:latin typeface="Poppins" panose="00000500000000000000" pitchFamily="2" charset="0"/>
                <a:ea typeface="+mn-ea"/>
                <a:cs typeface="Poppins" panose="00000500000000000000" pitchFamily="2"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Self-paced Training Module</a:t>
            </a:r>
          </a:p>
        </p:txBody>
      </p:sp>
      <p:sp>
        <p:nvSpPr>
          <p:cNvPr id="4" name="Subtitle 2">
            <a:extLst>
              <a:ext uri="{FF2B5EF4-FFF2-40B4-BE49-F238E27FC236}">
                <a16:creationId xmlns:a16="http://schemas.microsoft.com/office/drawing/2014/main" id="{5BAE69B3-950C-271D-3BA1-6290F93C00AD}"/>
              </a:ext>
            </a:extLst>
          </p:cNvPr>
          <p:cNvSpPr txBox="1">
            <a:spLocks/>
          </p:cNvSpPr>
          <p:nvPr/>
        </p:nvSpPr>
        <p:spPr>
          <a:xfrm>
            <a:off x="1524000" y="4994573"/>
            <a:ext cx="9144000" cy="527901"/>
          </a:xfrm>
          <a:prstGeom prst="rect">
            <a:avLst/>
          </a:prstGeom>
        </p:spPr>
        <p:txBody>
          <a:bodyPr vert="horz" lIns="91440" tIns="45720" rIns="91440" bIns="45720" rtlCol="0">
            <a:normAutofit/>
          </a:bodyPr>
          <a:lstStyle>
            <a:lvl1pPr marL="0" indent="0" algn="ctr" defTabSz="914400" rtl="0" eaLnBrk="1" latinLnBrk="0" hangingPunct="1">
              <a:lnSpc>
                <a:spcPct val="100000"/>
              </a:lnSpc>
              <a:spcBef>
                <a:spcPts val="400"/>
              </a:spcBef>
              <a:buFont typeface="Arial" panose="020B0604020202020204" pitchFamily="34" charset="0"/>
              <a:buNone/>
              <a:defRPr sz="2400" b="0" i="0" kern="1200">
                <a:solidFill>
                  <a:schemeClr val="bg1"/>
                </a:solidFill>
                <a:latin typeface="Poppins" panose="00000500000000000000" pitchFamily="2" charset="0"/>
                <a:ea typeface="+mn-ea"/>
                <a:cs typeface="Poppins" panose="00000500000000000000" pitchFamily="2" charset="0"/>
              </a:defRPr>
            </a:lvl1pPr>
            <a:lvl2pPr marL="457200" indent="0" algn="ctr" defTabSz="914400" rtl="0" eaLnBrk="1" latinLnBrk="0" hangingPunct="1">
              <a:lnSpc>
                <a:spcPct val="100000"/>
              </a:lnSpc>
              <a:spcBef>
                <a:spcPts val="400"/>
              </a:spcBef>
              <a:buFont typeface="Arial" panose="020B0604020202020204" pitchFamily="34" charset="0"/>
              <a:buNone/>
              <a:defRPr sz="2000" b="0" i="0" kern="1200">
                <a:solidFill>
                  <a:schemeClr val="tx1"/>
                </a:solidFill>
                <a:latin typeface="Poppins" panose="00000500000000000000" pitchFamily="2" charset="0"/>
                <a:ea typeface="+mn-ea"/>
                <a:cs typeface="Poppins" panose="00000500000000000000" pitchFamily="2" charset="0"/>
              </a:defRPr>
            </a:lvl2pPr>
            <a:lvl3pPr marL="914400" indent="0" algn="ctr" defTabSz="914400" rtl="0" eaLnBrk="1" latinLnBrk="0" hangingPunct="1">
              <a:lnSpc>
                <a:spcPct val="100000"/>
              </a:lnSpc>
              <a:spcBef>
                <a:spcPts val="400"/>
              </a:spcBef>
              <a:buFont typeface="Arial" panose="020B0604020202020204" pitchFamily="34" charset="0"/>
              <a:buNone/>
              <a:defRPr sz="1800" b="0" i="0" kern="1200">
                <a:solidFill>
                  <a:schemeClr val="tx1"/>
                </a:solidFill>
                <a:latin typeface="Poppins" panose="00000500000000000000" pitchFamily="2" charset="0"/>
                <a:ea typeface="+mn-ea"/>
                <a:cs typeface="Poppins" panose="00000500000000000000" pitchFamily="2" charset="0"/>
              </a:defRPr>
            </a:lvl3pPr>
            <a:lvl4pPr marL="1371600" indent="0" algn="ctr" defTabSz="914400" rtl="0" eaLnBrk="1" latinLnBrk="0" hangingPunct="1">
              <a:lnSpc>
                <a:spcPct val="100000"/>
              </a:lnSpc>
              <a:spcBef>
                <a:spcPts val="400"/>
              </a:spcBef>
              <a:buFont typeface="Arial" panose="020B0604020202020204" pitchFamily="34" charset="0"/>
              <a:buNone/>
              <a:defRPr sz="1600" b="0" i="0" kern="1200">
                <a:solidFill>
                  <a:schemeClr val="tx1"/>
                </a:solidFill>
                <a:latin typeface="Poppins" panose="00000500000000000000" pitchFamily="2" charset="0"/>
                <a:ea typeface="+mn-ea"/>
                <a:cs typeface="Poppins" panose="00000500000000000000" pitchFamily="2" charset="0"/>
              </a:defRPr>
            </a:lvl4pPr>
            <a:lvl5pPr marL="1828800" indent="0" algn="ctr" defTabSz="914400" rtl="0" eaLnBrk="1" latinLnBrk="0" hangingPunct="1">
              <a:lnSpc>
                <a:spcPct val="100000"/>
              </a:lnSpc>
              <a:spcBef>
                <a:spcPts val="400"/>
              </a:spcBef>
              <a:buFont typeface="Arial" panose="020B0604020202020204" pitchFamily="34" charset="0"/>
              <a:buNone/>
              <a:defRPr sz="1600" b="0" i="0" kern="1200">
                <a:solidFill>
                  <a:schemeClr val="tx1"/>
                </a:solidFill>
                <a:latin typeface="Poppins" panose="00000500000000000000" pitchFamily="2" charset="0"/>
                <a:ea typeface="+mn-ea"/>
                <a:cs typeface="Poppins" panose="00000500000000000000" pitchFamily="2"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a:latin typeface="Arial" panose="020B0604020202020204" pitchFamily="34" charset="0"/>
                <a:cs typeface="Arial" panose="020B0604020202020204" pitchFamily="34" charset="0"/>
              </a:rPr>
              <a:t>Rev:A</a:t>
            </a:r>
            <a:r>
              <a:rPr lang="en-US" dirty="0">
                <a:latin typeface="Arial" panose="020B0604020202020204" pitchFamily="34" charset="0"/>
                <a:cs typeface="Arial" panose="020B0604020202020204" pitchFamily="34" charset="0"/>
              </a:rPr>
              <a:t> Revision Date 12/1/2023</a:t>
            </a:r>
          </a:p>
        </p:txBody>
      </p:sp>
    </p:spTree>
    <p:extLst>
      <p:ext uri="{BB962C8B-B14F-4D97-AF65-F5344CB8AC3E}">
        <p14:creationId xmlns:p14="http://schemas.microsoft.com/office/powerpoint/2010/main" val="2497303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0CFD4-E44E-2E0C-E426-CB51C3BC1144}"/>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Filling out the Supplier Deviation Form</a:t>
            </a:r>
          </a:p>
        </p:txBody>
      </p:sp>
      <p:pic>
        <p:nvPicPr>
          <p:cNvPr id="4" name="Picture 2">
            <a:extLst>
              <a:ext uri="{FF2B5EF4-FFF2-40B4-BE49-F238E27FC236}">
                <a16:creationId xmlns:a16="http://schemas.microsoft.com/office/drawing/2014/main" id="{534C230C-FC31-2D92-8A55-A3611D1CF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5044" y="1247775"/>
            <a:ext cx="6410325"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F6FA31B8-E189-6EC6-FCBE-8D30997E3C50}"/>
              </a:ext>
            </a:extLst>
          </p:cNvPr>
          <p:cNvSpPr/>
          <p:nvPr/>
        </p:nvSpPr>
        <p:spPr>
          <a:xfrm>
            <a:off x="1691244" y="3962400"/>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8</a:t>
            </a:r>
          </a:p>
        </p:txBody>
      </p:sp>
      <p:sp>
        <p:nvSpPr>
          <p:cNvPr id="6" name="TextBox 5">
            <a:extLst>
              <a:ext uri="{FF2B5EF4-FFF2-40B4-BE49-F238E27FC236}">
                <a16:creationId xmlns:a16="http://schemas.microsoft.com/office/drawing/2014/main" id="{C03088D2-3185-384E-3482-E2BB9A8A8F16}"/>
              </a:ext>
            </a:extLst>
          </p:cNvPr>
          <p:cNvSpPr txBox="1"/>
          <p:nvPr/>
        </p:nvSpPr>
        <p:spPr>
          <a:xfrm>
            <a:off x="8062909" y="1789331"/>
            <a:ext cx="2713741" cy="397031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8. Describe the reason for the request. What is the root cause for the product / process to not be at the expected state. </a:t>
            </a:r>
          </a:p>
          <a:p>
            <a:r>
              <a:rPr lang="en-US" dirty="0">
                <a:latin typeface="Arial" panose="020B0604020202020204" pitchFamily="34" charset="0"/>
                <a:cs typeface="Arial" panose="020B0604020202020204" pitchFamily="34" charset="0"/>
              </a:rPr>
              <a:t>9. Describe the potential failure modes of the deviation.  What is the risk of the temporary product / process change?  Reference the PFMEA and DFMEA (f available) for failure modes.</a:t>
            </a:r>
          </a:p>
        </p:txBody>
      </p:sp>
      <p:sp>
        <p:nvSpPr>
          <p:cNvPr id="7" name="Oval 6">
            <a:extLst>
              <a:ext uri="{FF2B5EF4-FFF2-40B4-BE49-F238E27FC236}">
                <a16:creationId xmlns:a16="http://schemas.microsoft.com/office/drawing/2014/main" id="{B91CA9D7-BC22-1D96-0E49-EC281014D1E8}"/>
              </a:ext>
            </a:extLst>
          </p:cNvPr>
          <p:cNvSpPr/>
          <p:nvPr/>
        </p:nvSpPr>
        <p:spPr>
          <a:xfrm>
            <a:off x="1691244" y="4648200"/>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9</a:t>
            </a:r>
          </a:p>
        </p:txBody>
      </p:sp>
    </p:spTree>
    <p:extLst>
      <p:ext uri="{BB962C8B-B14F-4D97-AF65-F5344CB8AC3E}">
        <p14:creationId xmlns:p14="http://schemas.microsoft.com/office/powerpoint/2010/main" val="111223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A5CE6-26B0-952E-54F5-65794313A7D7}"/>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Filling out the Supplier Deviation Form</a:t>
            </a:r>
          </a:p>
        </p:txBody>
      </p:sp>
      <p:pic>
        <p:nvPicPr>
          <p:cNvPr id="4" name="Picture 2">
            <a:extLst>
              <a:ext uri="{FF2B5EF4-FFF2-40B4-BE49-F238E27FC236}">
                <a16:creationId xmlns:a16="http://schemas.microsoft.com/office/drawing/2014/main" id="{76F65757-6ABD-2B29-6C7E-1F9DDF413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889" y="1290637"/>
            <a:ext cx="6438900"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A93A89D6-4D64-83DB-7E58-D4BBD2FCF91B}"/>
              </a:ext>
            </a:extLst>
          </p:cNvPr>
          <p:cNvSpPr/>
          <p:nvPr/>
        </p:nvSpPr>
        <p:spPr>
          <a:xfrm>
            <a:off x="986642" y="1757362"/>
            <a:ext cx="685800" cy="3810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10</a:t>
            </a:r>
          </a:p>
        </p:txBody>
      </p:sp>
      <p:sp>
        <p:nvSpPr>
          <p:cNvPr id="6" name="TextBox 5">
            <a:extLst>
              <a:ext uri="{FF2B5EF4-FFF2-40B4-BE49-F238E27FC236}">
                <a16:creationId xmlns:a16="http://schemas.microsoft.com/office/drawing/2014/main" id="{06D99781-FF1D-F693-E9F8-611348B7A5FD}"/>
              </a:ext>
            </a:extLst>
          </p:cNvPr>
          <p:cNvSpPr txBox="1"/>
          <p:nvPr/>
        </p:nvSpPr>
        <p:spPr>
          <a:xfrm>
            <a:off x="7708254" y="1549660"/>
            <a:ext cx="3559857" cy="341632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10. Document the action plan required to return to the expected (normal) state.  When creating actions document the 3W’s (What, Who, When). Actions must be clearly defined.</a:t>
            </a:r>
          </a:p>
          <a:p>
            <a:r>
              <a:rPr lang="en-US" dirty="0">
                <a:latin typeface="Arial" panose="020B0604020202020204" pitchFamily="34" charset="0"/>
                <a:cs typeface="Arial" panose="020B0604020202020204" pitchFamily="34" charset="0"/>
              </a:rPr>
              <a:t>11. Define who will be responsible for labeling containers with deviation number</a:t>
            </a:r>
          </a:p>
          <a:p>
            <a:r>
              <a:rPr lang="en-US" dirty="0">
                <a:latin typeface="Arial" panose="020B0604020202020204" pitchFamily="34" charset="0"/>
                <a:cs typeface="Arial" panose="020B0604020202020204" pitchFamily="34" charset="0"/>
              </a:rPr>
              <a:t>12. Define who will communicate deviation closure and when the deviation will be closed</a:t>
            </a:r>
          </a:p>
        </p:txBody>
      </p:sp>
      <p:sp>
        <p:nvSpPr>
          <p:cNvPr id="7" name="Oval 6">
            <a:extLst>
              <a:ext uri="{FF2B5EF4-FFF2-40B4-BE49-F238E27FC236}">
                <a16:creationId xmlns:a16="http://schemas.microsoft.com/office/drawing/2014/main" id="{2BFC2E1C-C936-37A5-632D-D32089335F0F}"/>
              </a:ext>
            </a:extLst>
          </p:cNvPr>
          <p:cNvSpPr/>
          <p:nvPr/>
        </p:nvSpPr>
        <p:spPr>
          <a:xfrm>
            <a:off x="5330042" y="2747962"/>
            <a:ext cx="685800" cy="3810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11</a:t>
            </a:r>
          </a:p>
        </p:txBody>
      </p:sp>
      <p:sp>
        <p:nvSpPr>
          <p:cNvPr id="8" name="Oval 7">
            <a:extLst>
              <a:ext uri="{FF2B5EF4-FFF2-40B4-BE49-F238E27FC236}">
                <a16:creationId xmlns:a16="http://schemas.microsoft.com/office/drawing/2014/main" id="{0E9C9443-0985-68E5-954A-7DF0E2F32236}"/>
              </a:ext>
            </a:extLst>
          </p:cNvPr>
          <p:cNvSpPr/>
          <p:nvPr/>
        </p:nvSpPr>
        <p:spPr>
          <a:xfrm>
            <a:off x="6020324" y="2938462"/>
            <a:ext cx="685800" cy="3810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12</a:t>
            </a:r>
          </a:p>
        </p:txBody>
      </p:sp>
    </p:spTree>
    <p:extLst>
      <p:ext uri="{BB962C8B-B14F-4D97-AF65-F5344CB8AC3E}">
        <p14:creationId xmlns:p14="http://schemas.microsoft.com/office/powerpoint/2010/main" val="4269409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354D1-9BA4-7D9A-58D2-673003683CA7}"/>
              </a:ext>
            </a:extLst>
          </p:cNvPr>
          <p:cNvSpPr>
            <a:spLocks noGrp="1"/>
          </p:cNvSpPr>
          <p:nvPr>
            <p:ph type="title"/>
          </p:nvPr>
        </p:nvSpPr>
        <p:spPr>
          <a:xfrm>
            <a:off x="838200" y="244545"/>
            <a:ext cx="10515600" cy="803799"/>
          </a:xfrm>
        </p:spPr>
        <p:txBody>
          <a:bodyPr>
            <a:normAutofit fontScale="90000"/>
          </a:bodyPr>
          <a:lstStyle/>
          <a:p>
            <a:r>
              <a:rPr lang="en-US" dirty="0">
                <a:latin typeface="Arial" panose="020B0604020202020204" pitchFamily="34" charset="0"/>
                <a:cs typeface="Arial" panose="020B0604020202020204" pitchFamily="34" charset="0"/>
              </a:rPr>
              <a:t>Deviation First Time Approval Strategies</a:t>
            </a:r>
          </a:p>
        </p:txBody>
      </p:sp>
      <p:sp>
        <p:nvSpPr>
          <p:cNvPr id="4" name="Content Placeholder 4">
            <a:extLst>
              <a:ext uri="{FF2B5EF4-FFF2-40B4-BE49-F238E27FC236}">
                <a16:creationId xmlns:a16="http://schemas.microsoft.com/office/drawing/2014/main" id="{F133F61A-B6FE-276A-0678-3019EB0DD644}"/>
              </a:ext>
            </a:extLst>
          </p:cNvPr>
          <p:cNvSpPr>
            <a:spLocks noGrp="1"/>
          </p:cNvSpPr>
          <p:nvPr>
            <p:ph idx="1"/>
          </p:nvPr>
        </p:nvSpPr>
        <p:spPr>
          <a:xfrm>
            <a:off x="1046016" y="1135083"/>
            <a:ext cx="10515599" cy="5154880"/>
          </a:xfrm>
        </p:spPr>
        <p:txBody>
          <a:bodyPr>
            <a:normAutofit fontScale="77500" lnSpcReduction="20000"/>
          </a:bodyPr>
          <a:lstStyle/>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Collect data showing a deviation from the design record prior to submitting the request (layout data, performance testing, etc.)</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Understand and document the root cause of the deviation from the design record prior to submitting the request. Ensure the problem solving has been completed at least through identification of permanent corrective action.</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Understand the failure mode from the FMEA prior to submitting the request.  If unclear to what the failure mode is work with your Supply Chain Representative to gain an understanding.</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Have a timing plan in place for permanent corrective actions prior to submitting the request.</a:t>
            </a: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Identify a closure date when you will report back to GHSP the permanent corrective actions have been completed and the deviation is closed.</a:t>
            </a:r>
          </a:p>
        </p:txBody>
      </p:sp>
    </p:spTree>
    <p:extLst>
      <p:ext uri="{BB962C8B-B14F-4D97-AF65-F5344CB8AC3E}">
        <p14:creationId xmlns:p14="http://schemas.microsoft.com/office/powerpoint/2010/main" val="847856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A7BC9-7CCD-B9E1-A695-CBF23021625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Master ‘Good’ Form Example</a:t>
            </a:r>
          </a:p>
        </p:txBody>
      </p:sp>
      <p:pic>
        <p:nvPicPr>
          <p:cNvPr id="4" name="Picture 3">
            <a:extLst>
              <a:ext uri="{FF2B5EF4-FFF2-40B4-BE49-F238E27FC236}">
                <a16:creationId xmlns:a16="http://schemas.microsoft.com/office/drawing/2014/main" id="{A7979CFB-7460-C9C3-D6D8-4BF895482D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4721" y="900145"/>
            <a:ext cx="5481918" cy="53838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Explosion 1 5">
            <a:extLst>
              <a:ext uri="{FF2B5EF4-FFF2-40B4-BE49-F238E27FC236}">
                <a16:creationId xmlns:a16="http://schemas.microsoft.com/office/drawing/2014/main" id="{4D98243C-5053-060A-4F65-2211F7DBF0A6}"/>
              </a:ext>
            </a:extLst>
          </p:cNvPr>
          <p:cNvSpPr/>
          <p:nvPr/>
        </p:nvSpPr>
        <p:spPr>
          <a:xfrm>
            <a:off x="6842372" y="1331027"/>
            <a:ext cx="5236213" cy="4903070"/>
          </a:xfrm>
          <a:prstGeom prst="irregularSeal1">
            <a:avLst/>
          </a:prstGeom>
          <a:solidFill>
            <a:srgbClr val="05314A"/>
          </a:solidFill>
          <a:ln>
            <a:solidFill>
              <a:srgbClr val="05314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latin typeface="Arial" panose="020B0604020202020204" pitchFamily="34" charset="0"/>
                <a:cs typeface="Arial" panose="020B0604020202020204" pitchFamily="34" charset="0"/>
              </a:rPr>
              <a:t>All fields correctly filled out. Description is thorough, root cause is identified, failure mode is understood, action plan is complete with 3W’s in place.</a:t>
            </a:r>
          </a:p>
        </p:txBody>
      </p:sp>
    </p:spTree>
    <p:extLst>
      <p:ext uri="{BB962C8B-B14F-4D97-AF65-F5344CB8AC3E}">
        <p14:creationId xmlns:p14="http://schemas.microsoft.com/office/powerpoint/2010/main" val="3559910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57D1-04FE-834D-CA16-5EB2D495B42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Rejected… Now What?</a:t>
            </a:r>
          </a:p>
        </p:txBody>
      </p:sp>
      <p:sp>
        <p:nvSpPr>
          <p:cNvPr id="4" name="Content Placeholder 2">
            <a:extLst>
              <a:ext uri="{FF2B5EF4-FFF2-40B4-BE49-F238E27FC236}">
                <a16:creationId xmlns:a16="http://schemas.microsoft.com/office/drawing/2014/main" id="{4AD09361-4DA1-5DDB-4A78-8FCE727351F1}"/>
              </a:ext>
            </a:extLst>
          </p:cNvPr>
          <p:cNvSpPr>
            <a:spLocks noGrp="1"/>
          </p:cNvSpPr>
          <p:nvPr>
            <p:ph idx="1"/>
          </p:nvPr>
        </p:nvSpPr>
        <p:spPr>
          <a:xfrm>
            <a:off x="973776" y="1226127"/>
            <a:ext cx="10477995" cy="5040086"/>
          </a:xfrm>
        </p:spPr>
        <p:txBody>
          <a:bodyPr>
            <a:normAutofit/>
          </a:bodyPr>
          <a:lstStyle/>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Seek to understand why</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Not feasible due to product risk (warranty, quality, safety, assembly)</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Timing not feasible</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Action plan not accepted</a:t>
            </a: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Consider the reason for rejection and resubmit if applicable</a:t>
            </a: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Develop an alternative plan that does not require deviation in order to fulfill GHSP requirements</a:t>
            </a:r>
          </a:p>
          <a:p>
            <a:pPr marL="457200" indent="-457200">
              <a:buFont typeface="Arial" panose="020B0604020202020204" pitchFamily="34" charset="0"/>
              <a:buChar char="•"/>
            </a:pPr>
            <a:r>
              <a:rPr lang="en-US" dirty="0">
                <a:latin typeface="Arial" panose="020B0604020202020204" pitchFamily="34" charset="0"/>
                <a:cs typeface="Arial" panose="020B0604020202020204" pitchFamily="34" charset="0"/>
              </a:rPr>
              <a:t>Respect the decision, GHSP will make every effort to be collaborative and work together</a:t>
            </a:r>
          </a:p>
        </p:txBody>
      </p:sp>
    </p:spTree>
    <p:extLst>
      <p:ext uri="{BB962C8B-B14F-4D97-AF65-F5344CB8AC3E}">
        <p14:creationId xmlns:p14="http://schemas.microsoft.com/office/powerpoint/2010/main" val="181101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BE920-3200-3365-08AA-23266620304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Training Objectives</a:t>
            </a:r>
          </a:p>
        </p:txBody>
      </p:sp>
      <p:sp>
        <p:nvSpPr>
          <p:cNvPr id="4" name="Content Placeholder 13">
            <a:extLst>
              <a:ext uri="{FF2B5EF4-FFF2-40B4-BE49-F238E27FC236}">
                <a16:creationId xmlns:a16="http://schemas.microsoft.com/office/drawing/2014/main" id="{3764C7AE-B3F0-B8FB-1CF4-5812B2A24F7B}"/>
              </a:ext>
            </a:extLst>
          </p:cNvPr>
          <p:cNvSpPr>
            <a:spLocks noGrp="1"/>
          </p:cNvSpPr>
          <p:nvPr>
            <p:ph idx="1"/>
          </p:nvPr>
        </p:nvSpPr>
        <p:spPr>
          <a:xfrm>
            <a:off x="918358" y="1273629"/>
            <a:ext cx="10363200" cy="4865914"/>
          </a:xfrm>
        </p:spPr>
        <p:txBody>
          <a:bodyPr>
            <a:normAutofit/>
          </a:bodyPr>
          <a:lstStyle/>
          <a:p>
            <a:r>
              <a:rPr lang="en-US" sz="2400" dirty="0">
                <a:latin typeface="Arial" panose="020B0604020202020204" pitchFamily="34" charset="0"/>
                <a:cs typeface="Arial" panose="020B0604020202020204" pitchFamily="34" charset="0"/>
              </a:rPr>
              <a:t>Describe what the Supplier Deviation process </a:t>
            </a:r>
            <a:r>
              <a:rPr lang="en-US" sz="2400" b="1" dirty="0">
                <a:latin typeface="Arial" panose="020B0604020202020204" pitchFamily="34" charset="0"/>
                <a:cs typeface="Arial" panose="020B0604020202020204" pitchFamily="34" charset="0"/>
              </a:rPr>
              <a:t>IS</a:t>
            </a:r>
            <a:r>
              <a:rPr lang="en-US" sz="2400" dirty="0">
                <a:latin typeface="Arial" panose="020B0604020202020204" pitchFamily="34" charset="0"/>
                <a:cs typeface="Arial" panose="020B0604020202020204" pitchFamily="34" charset="0"/>
              </a:rPr>
              <a:t> and </a:t>
            </a:r>
            <a:r>
              <a:rPr lang="en-US" sz="2400" b="1" dirty="0">
                <a:latin typeface="Arial" panose="020B0604020202020204" pitchFamily="34" charset="0"/>
                <a:cs typeface="Arial" panose="020B0604020202020204" pitchFamily="34" charset="0"/>
              </a:rPr>
              <a:t>IS NOT</a:t>
            </a:r>
          </a:p>
          <a:p>
            <a:endParaRPr lang="en-US" sz="24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Define when the Supplier Deviation form is required</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Identify the work that is required in advance of submitting the form</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Review key items for gaining first time Supplier Deviation approval</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Demonstrate master “Good” example</a:t>
            </a:r>
          </a:p>
        </p:txBody>
      </p:sp>
    </p:spTree>
    <p:extLst>
      <p:ext uri="{BB962C8B-B14F-4D97-AF65-F5344CB8AC3E}">
        <p14:creationId xmlns:p14="http://schemas.microsoft.com/office/powerpoint/2010/main" val="1478148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What a Supplier Deviation is and is Not</a:t>
            </a:r>
          </a:p>
        </p:txBody>
      </p:sp>
      <p:sp>
        <p:nvSpPr>
          <p:cNvPr id="4" name="Content Placeholder 2">
            <a:extLst>
              <a:ext uri="{FF2B5EF4-FFF2-40B4-BE49-F238E27FC236}">
                <a16:creationId xmlns:a16="http://schemas.microsoft.com/office/drawing/2014/main" id="{79A03EE1-AC4A-D544-E17F-E6302A7BC87F}"/>
              </a:ext>
            </a:extLst>
          </p:cNvPr>
          <p:cNvSpPr>
            <a:spLocks noGrp="1"/>
          </p:cNvSpPr>
          <p:nvPr>
            <p:ph idx="1"/>
          </p:nvPr>
        </p:nvSpPr>
        <p:spPr>
          <a:xfrm>
            <a:off x="1038100" y="1230085"/>
            <a:ext cx="10350335" cy="4731327"/>
          </a:xfrm>
        </p:spPr>
        <p:txBody>
          <a:bodyPr>
            <a:normAutofit/>
          </a:bodyPr>
          <a:lstStyle/>
          <a:p>
            <a:pPr marL="0" indent="0">
              <a:buNone/>
            </a:pPr>
            <a:r>
              <a:rPr lang="en-US" sz="2400" dirty="0">
                <a:latin typeface="Arial" panose="020B0604020202020204" pitchFamily="34" charset="0"/>
                <a:cs typeface="Arial" panose="020B0604020202020204" pitchFamily="34" charset="0"/>
              </a:rPr>
              <a:t>A Supplier Deviation is a process to identify, understand and communicate a request for a TEMPORARY product and/or process change that meets the scope of AIAG PPAP.</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The Supplier Deviation form requires an understanding of what the deviation is, the cause of the deviation, associated potential failure modes and a plan to return to the normal state.</a:t>
            </a:r>
          </a:p>
          <a:p>
            <a:pPr marL="0" indent="0">
              <a:buNone/>
            </a:pPr>
            <a:endParaRPr lang="en-US" sz="16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A Supplier Deviation </a:t>
            </a:r>
            <a:r>
              <a:rPr lang="en-US" sz="2400" dirty="0">
                <a:solidFill>
                  <a:srgbClr val="FF0000"/>
                </a:solidFill>
                <a:latin typeface="Arial" panose="020B0604020202020204" pitchFamily="34" charset="0"/>
                <a:cs typeface="Arial" panose="020B0604020202020204" pitchFamily="34" charset="0"/>
              </a:rPr>
              <a:t>IS NOT </a:t>
            </a:r>
            <a:r>
              <a:rPr lang="en-US" sz="2400" dirty="0">
                <a:latin typeface="Arial" panose="020B0604020202020204" pitchFamily="34" charset="0"/>
                <a:cs typeface="Arial" panose="020B0604020202020204" pitchFamily="34" charset="0"/>
              </a:rPr>
              <a:t>a method to implement permanent change or release change documents.  The SREA process applies</a:t>
            </a:r>
          </a:p>
        </p:txBody>
      </p:sp>
    </p:spTree>
    <p:extLst>
      <p:ext uri="{BB962C8B-B14F-4D97-AF65-F5344CB8AC3E}">
        <p14:creationId xmlns:p14="http://schemas.microsoft.com/office/powerpoint/2010/main" val="294167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A77CD-4971-1175-214B-2063AB019CE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What is the Purpose?</a:t>
            </a:r>
          </a:p>
        </p:txBody>
      </p:sp>
      <p:sp>
        <p:nvSpPr>
          <p:cNvPr id="4" name="Content Placeholder 2">
            <a:extLst>
              <a:ext uri="{FF2B5EF4-FFF2-40B4-BE49-F238E27FC236}">
                <a16:creationId xmlns:a16="http://schemas.microsoft.com/office/drawing/2014/main" id="{EB2D6782-E230-BFC4-FFC7-D0887F38781F}"/>
              </a:ext>
            </a:extLst>
          </p:cNvPr>
          <p:cNvSpPr>
            <a:spLocks noGrp="1"/>
          </p:cNvSpPr>
          <p:nvPr>
            <p:ph idx="1"/>
          </p:nvPr>
        </p:nvSpPr>
        <p:spPr>
          <a:xfrm>
            <a:off x="977735" y="1107375"/>
            <a:ext cx="10652166" cy="5087586"/>
          </a:xfrm>
        </p:spPr>
        <p:txBody>
          <a:bodyPr>
            <a:normAutofit/>
          </a:bodyPr>
          <a:lstStyle/>
          <a:p>
            <a:pPr marL="0" indent="0">
              <a:buNone/>
            </a:pPr>
            <a:r>
              <a:rPr lang="en-US" sz="2400" dirty="0">
                <a:latin typeface="Arial" panose="020B0604020202020204" pitchFamily="34" charset="0"/>
                <a:cs typeface="Arial" panose="020B0604020202020204" pitchFamily="34" charset="0"/>
              </a:rPr>
              <a:t>The Supplier Deviation Process is to exhibit that you, as a supplier, proactively identify and communicate a temporary change to a production intent product or business process.  Further, the Supplier Deviation Process exhibits that you understand the reason for change, the potential risk of the change and have a plan to return to the normal state.</a:t>
            </a:r>
          </a:p>
          <a:p>
            <a:pPr marL="0" indent="0">
              <a:buNone/>
            </a:pPr>
            <a:endParaRPr lang="en-US" sz="2400" dirty="0">
              <a:solidFill>
                <a:srgbClr val="FF0000"/>
              </a:solidFill>
              <a:latin typeface="Arial" panose="020B0604020202020204" pitchFamily="34" charset="0"/>
              <a:cs typeface="Arial" panose="020B0604020202020204" pitchFamily="34" charset="0"/>
            </a:endParaRPr>
          </a:p>
          <a:p>
            <a:pPr marL="0" indent="0">
              <a:buNone/>
            </a:pPr>
            <a:r>
              <a:rPr lang="en-US" sz="2400" dirty="0">
                <a:solidFill>
                  <a:srgbClr val="FF0000"/>
                </a:solidFill>
                <a:latin typeface="Arial" panose="020B0604020202020204" pitchFamily="34" charset="0"/>
                <a:cs typeface="Arial" panose="020B0604020202020204" pitchFamily="34" charset="0"/>
              </a:rPr>
              <a:t>Failure to follow this process has the potential of creating a recall event (worst case) and create chaos for GHSP and our customer.</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653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BCF62-ED8F-B912-B828-9F1EDFCE820E}"/>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Examples of when to use a Supplier Deviation (Not All-Inclusive)</a:t>
            </a:r>
          </a:p>
        </p:txBody>
      </p:sp>
      <p:sp>
        <p:nvSpPr>
          <p:cNvPr id="4" name="Content Placeholder 2">
            <a:extLst>
              <a:ext uri="{FF2B5EF4-FFF2-40B4-BE49-F238E27FC236}">
                <a16:creationId xmlns:a16="http://schemas.microsoft.com/office/drawing/2014/main" id="{BD35FC43-6311-2A78-8ECB-7AC551862F9C}"/>
              </a:ext>
            </a:extLst>
          </p:cNvPr>
          <p:cNvSpPr>
            <a:spLocks noGrp="1"/>
          </p:cNvSpPr>
          <p:nvPr>
            <p:ph idx="1"/>
          </p:nvPr>
        </p:nvSpPr>
        <p:spPr>
          <a:xfrm>
            <a:off x="935182" y="1499259"/>
            <a:ext cx="10374086" cy="4624450"/>
          </a:xfrm>
        </p:spPr>
        <p:txBody>
          <a:bodyPr>
            <a:normAutofit/>
          </a:bodyPr>
          <a:lstStyle/>
          <a:p>
            <a:pPr marL="0" indent="0">
              <a:buNone/>
            </a:pPr>
            <a:r>
              <a:rPr lang="en-US" sz="2400" dirty="0">
                <a:latin typeface="Arial" panose="020B0604020202020204" pitchFamily="34" charset="0"/>
                <a:cs typeface="Arial" panose="020B0604020202020204" pitchFamily="34" charset="0"/>
              </a:rPr>
              <a:t>When shipping production intent parts that do not meet drawing specifications where the drawing specification will not change.</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When shipping production intent parts that do not meet drawing specifications with an Engineering Change in process to change print to match part.</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When a business process is temporarily changed and does not affect form/fit/function of a production intent part.</a:t>
            </a:r>
          </a:p>
        </p:txBody>
      </p:sp>
    </p:spTree>
    <p:extLst>
      <p:ext uri="{BB962C8B-B14F-4D97-AF65-F5344CB8AC3E}">
        <p14:creationId xmlns:p14="http://schemas.microsoft.com/office/powerpoint/2010/main" val="2816049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16C4A-AF31-1CEB-2510-6792CFE19A84}"/>
              </a:ext>
            </a:extLst>
          </p:cNvPr>
          <p:cNvSpPr>
            <a:spLocks noGrp="1"/>
          </p:cNvSpPr>
          <p:nvPr>
            <p:ph type="title"/>
          </p:nvPr>
        </p:nvSpPr>
        <p:spPr/>
        <p:txBody>
          <a:bodyPr>
            <a:normAutofit fontScale="90000"/>
          </a:bodyPr>
          <a:lstStyle/>
          <a:p>
            <a:r>
              <a:rPr lang="en-US" dirty="0">
                <a:latin typeface="Arial" panose="020B0604020202020204" pitchFamily="34" charset="0"/>
                <a:cs typeface="Arial" panose="020B0604020202020204" pitchFamily="34" charset="0"/>
              </a:rPr>
              <a:t>Examples of when not to use a Supplier Deviation (Not All-inclusive)</a:t>
            </a:r>
          </a:p>
        </p:txBody>
      </p:sp>
      <p:sp>
        <p:nvSpPr>
          <p:cNvPr id="4" name="Content Placeholder 2">
            <a:extLst>
              <a:ext uri="{FF2B5EF4-FFF2-40B4-BE49-F238E27FC236}">
                <a16:creationId xmlns:a16="http://schemas.microsoft.com/office/drawing/2014/main" id="{09742101-9DC1-C12D-13DA-BBD2DB530436}"/>
              </a:ext>
            </a:extLst>
          </p:cNvPr>
          <p:cNvSpPr>
            <a:spLocks noGrp="1"/>
          </p:cNvSpPr>
          <p:nvPr>
            <p:ph idx="1"/>
          </p:nvPr>
        </p:nvSpPr>
        <p:spPr>
          <a:xfrm>
            <a:off x="939139" y="1422070"/>
            <a:ext cx="10350335" cy="4476007"/>
          </a:xfrm>
        </p:spPr>
        <p:txBody>
          <a:bodyPr>
            <a:normAutofit/>
          </a:bodyPr>
          <a:lstStyle/>
          <a:p>
            <a:r>
              <a:rPr lang="en-US" sz="2400" dirty="0">
                <a:latin typeface="Arial" panose="020B0604020202020204" pitchFamily="34" charset="0"/>
                <a:cs typeface="Arial" panose="020B0604020202020204" pitchFamily="34" charset="0"/>
              </a:rPr>
              <a:t>When shipping a pre-production product that meets design specifications</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When the requested change is permanent</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When a design record is required to be updated</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When shipping production intent product without PPAP approval and a pending design change</a:t>
            </a:r>
          </a:p>
        </p:txBody>
      </p:sp>
    </p:spTree>
    <p:extLst>
      <p:ext uri="{BB962C8B-B14F-4D97-AF65-F5344CB8AC3E}">
        <p14:creationId xmlns:p14="http://schemas.microsoft.com/office/powerpoint/2010/main" val="66790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EAD91-0386-9192-EFBF-8EE165F895B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Preparing and Planning</a:t>
            </a:r>
          </a:p>
        </p:txBody>
      </p:sp>
      <p:sp>
        <p:nvSpPr>
          <p:cNvPr id="4" name="Content Placeholder 2">
            <a:extLst>
              <a:ext uri="{FF2B5EF4-FFF2-40B4-BE49-F238E27FC236}">
                <a16:creationId xmlns:a16="http://schemas.microsoft.com/office/drawing/2014/main" id="{82658B7B-6E2C-3CCA-991F-6374DBDDEC48}"/>
              </a:ext>
            </a:extLst>
          </p:cNvPr>
          <p:cNvSpPr>
            <a:spLocks noGrp="1"/>
          </p:cNvSpPr>
          <p:nvPr>
            <p:ph idx="1"/>
          </p:nvPr>
        </p:nvSpPr>
        <p:spPr>
          <a:xfrm>
            <a:off x="950495" y="1158832"/>
            <a:ext cx="11061031" cy="5245925"/>
          </a:xfrm>
        </p:spPr>
        <p:txBody>
          <a:bodyPr>
            <a:normAutofit/>
          </a:bodyPr>
          <a:lstStyle/>
          <a:p>
            <a:pPr marL="0" indent="0">
              <a:buNone/>
            </a:pPr>
            <a:r>
              <a:rPr lang="en-US" dirty="0">
                <a:latin typeface="Arial" panose="020B0604020202020204" pitchFamily="34" charset="0"/>
                <a:cs typeface="Arial" panose="020B0604020202020204" pitchFamily="34" charset="0"/>
              </a:rPr>
              <a:t>Before sending GHSP a deviation request, work through:</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What product is affected by the deviation?  </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Is the product in launch or production?</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What GHSP facilities are affected by the deviation?</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What specifically is the deviation?</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What is the reason for deviating?</a:t>
            </a:r>
          </a:p>
          <a:p>
            <a:pPr marL="857250" lvl="1" indent="-457200">
              <a:buFont typeface="Arial" panose="020B0604020202020204" pitchFamily="34" charset="0"/>
              <a:buChar char="•"/>
            </a:pPr>
            <a:r>
              <a:rPr lang="en-US" sz="2200" dirty="0">
                <a:latin typeface="Arial" panose="020B0604020202020204" pitchFamily="34" charset="0"/>
                <a:cs typeface="Arial" panose="020B0604020202020204" pitchFamily="34" charset="0"/>
              </a:rPr>
              <a:t>What is the risk, both internally and externally, of deviating? (Check the PFMEA)</a:t>
            </a:r>
          </a:p>
          <a:p>
            <a:pPr marL="857250" lvl="1" indent="-457200">
              <a:buFont typeface="Arial" panose="020B0604020202020204" pitchFamily="34" charset="0"/>
              <a:buChar char="•"/>
            </a:pPr>
            <a:r>
              <a:rPr lang="en-US" dirty="0">
                <a:latin typeface="Arial" panose="020B0604020202020204" pitchFamily="34" charset="0"/>
                <a:cs typeface="Arial" panose="020B0604020202020204" pitchFamily="34" charset="0"/>
              </a:rPr>
              <a:t>What are the specific actions required to return to the normal state?  Keep in mind the 3W’s (Who, What and When)</a:t>
            </a:r>
          </a:p>
        </p:txBody>
      </p:sp>
    </p:spTree>
    <p:extLst>
      <p:ext uri="{BB962C8B-B14F-4D97-AF65-F5344CB8AC3E}">
        <p14:creationId xmlns:p14="http://schemas.microsoft.com/office/powerpoint/2010/main" val="660190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7912A-FAB0-0DF4-2AFC-79E4C8DFE6DF}"/>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Filling out the Supplier Deviation Form</a:t>
            </a:r>
          </a:p>
        </p:txBody>
      </p:sp>
      <p:pic>
        <p:nvPicPr>
          <p:cNvPr id="4" name="Picture 2">
            <a:extLst>
              <a:ext uri="{FF2B5EF4-FFF2-40B4-BE49-F238E27FC236}">
                <a16:creationId xmlns:a16="http://schemas.microsoft.com/office/drawing/2014/main" id="{E5084ECE-8E2C-7E93-26FE-5AAB99FF3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599" y="1717006"/>
            <a:ext cx="6410325"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F16B5505-0F5B-E84B-7B57-30E6E34112F6}"/>
              </a:ext>
            </a:extLst>
          </p:cNvPr>
          <p:cNvSpPr txBox="1"/>
          <p:nvPr/>
        </p:nvSpPr>
        <p:spPr>
          <a:xfrm>
            <a:off x="1371599" y="1155031"/>
            <a:ext cx="9144001"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See either </a:t>
            </a:r>
            <a:r>
              <a:rPr lang="en-US" dirty="0">
                <a:latin typeface="Arial" panose="020B0604020202020204" pitchFamily="34" charset="0"/>
                <a:cs typeface="Arial" panose="020B0604020202020204" pitchFamily="34" charset="0"/>
                <a:hlinkClick r:id="rId3"/>
              </a:rPr>
              <a:t>www.ghsp.com/supplier/policies&amp;procedures</a:t>
            </a:r>
            <a:r>
              <a:rPr lang="en-US" dirty="0">
                <a:latin typeface="Arial" panose="020B0604020202020204" pitchFamily="34" charset="0"/>
                <a:cs typeface="Arial" panose="020B0604020202020204" pitchFamily="34" charset="0"/>
              </a:rPr>
              <a:t> or contact a GHSP Supply Chain Representative for the Supplier Deviation form.</a:t>
            </a:r>
          </a:p>
        </p:txBody>
      </p:sp>
      <p:sp>
        <p:nvSpPr>
          <p:cNvPr id="6" name="TextBox 5">
            <a:extLst>
              <a:ext uri="{FF2B5EF4-FFF2-40B4-BE49-F238E27FC236}">
                <a16:creationId xmlns:a16="http://schemas.microsoft.com/office/drawing/2014/main" id="{04BECC93-B331-153E-307B-C4031EB42B39}"/>
              </a:ext>
            </a:extLst>
          </p:cNvPr>
          <p:cNvSpPr txBox="1"/>
          <p:nvPr/>
        </p:nvSpPr>
        <p:spPr>
          <a:xfrm>
            <a:off x="7819464" y="1801362"/>
            <a:ext cx="3074167" cy="3693319"/>
          </a:xfrm>
          <a:prstGeom prst="rect">
            <a:avLst/>
          </a:prstGeom>
          <a:noFill/>
        </p:spPr>
        <p:txBody>
          <a:bodyPr wrap="square" rtlCol="0">
            <a:spAutoFit/>
          </a:bodyPr>
          <a:lstStyle/>
          <a:p>
            <a:pPr marL="342900" indent="-342900">
              <a:buAutoNum type="arabicPeriod"/>
            </a:pPr>
            <a:r>
              <a:rPr lang="en-US" dirty="0">
                <a:latin typeface="Arial" panose="020B0604020202020204" pitchFamily="34" charset="0"/>
                <a:cs typeface="Arial" panose="020B0604020202020204" pitchFamily="34" charset="0"/>
              </a:rPr>
              <a:t>Insert Supplier Name</a:t>
            </a:r>
          </a:p>
          <a:p>
            <a:pPr marL="342900" indent="-342900">
              <a:buAutoNum type="arabicPeriod"/>
            </a:pPr>
            <a:r>
              <a:rPr lang="en-US" dirty="0">
                <a:latin typeface="Arial" panose="020B0604020202020204" pitchFamily="34" charset="0"/>
                <a:cs typeface="Arial" panose="020B0604020202020204" pitchFamily="34" charset="0"/>
              </a:rPr>
              <a:t>Insert GHSP part number as shown on the current design record, including revision</a:t>
            </a:r>
          </a:p>
          <a:p>
            <a:pPr marL="342900" indent="-342900">
              <a:buAutoNum type="arabicPeriod"/>
            </a:pPr>
            <a:r>
              <a:rPr lang="en-US" dirty="0">
                <a:latin typeface="Arial" panose="020B0604020202020204" pitchFamily="34" charset="0"/>
                <a:cs typeface="Arial" panose="020B0604020202020204" pitchFamily="34" charset="0"/>
              </a:rPr>
              <a:t>Define who the GHSP Supply Chain Representative is</a:t>
            </a:r>
          </a:p>
          <a:p>
            <a:pPr marL="342900" indent="-342900">
              <a:buAutoNum type="arabicPeriod"/>
            </a:pPr>
            <a:r>
              <a:rPr lang="en-US" dirty="0">
                <a:latin typeface="Arial" panose="020B0604020202020204" pitchFamily="34" charset="0"/>
                <a:cs typeface="Arial" panose="020B0604020202020204" pitchFamily="34" charset="0"/>
              </a:rPr>
              <a:t>Define whether the part is in production or launch</a:t>
            </a:r>
          </a:p>
          <a:p>
            <a:pPr marL="342900" indent="-342900">
              <a:buAutoNum type="arabicPeriod"/>
            </a:pPr>
            <a:r>
              <a:rPr lang="en-US" dirty="0">
                <a:latin typeface="Arial" panose="020B0604020202020204" pitchFamily="34" charset="0"/>
                <a:cs typeface="Arial" panose="020B0604020202020204" pitchFamily="34" charset="0"/>
              </a:rPr>
              <a:t>Define whether a product or process deviation</a:t>
            </a:r>
          </a:p>
        </p:txBody>
      </p:sp>
      <p:sp>
        <p:nvSpPr>
          <p:cNvPr id="7" name="Oval 6">
            <a:extLst>
              <a:ext uri="{FF2B5EF4-FFF2-40B4-BE49-F238E27FC236}">
                <a16:creationId xmlns:a16="http://schemas.microsoft.com/office/drawing/2014/main" id="{3DEAFBCF-9021-963D-422E-D6B511B5788B}"/>
              </a:ext>
            </a:extLst>
          </p:cNvPr>
          <p:cNvSpPr/>
          <p:nvPr/>
        </p:nvSpPr>
        <p:spPr>
          <a:xfrm>
            <a:off x="4007223" y="1993231"/>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1</a:t>
            </a:r>
          </a:p>
        </p:txBody>
      </p:sp>
      <p:sp>
        <p:nvSpPr>
          <p:cNvPr id="8" name="Oval 7">
            <a:extLst>
              <a:ext uri="{FF2B5EF4-FFF2-40B4-BE49-F238E27FC236}">
                <a16:creationId xmlns:a16="http://schemas.microsoft.com/office/drawing/2014/main" id="{E48B0281-2B21-4C9E-5A44-6C2BB387CA91}"/>
              </a:ext>
            </a:extLst>
          </p:cNvPr>
          <p:cNvSpPr/>
          <p:nvPr/>
        </p:nvSpPr>
        <p:spPr>
          <a:xfrm>
            <a:off x="4007223" y="2298031"/>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2</a:t>
            </a:r>
          </a:p>
        </p:txBody>
      </p:sp>
      <p:sp>
        <p:nvSpPr>
          <p:cNvPr id="9" name="Oval 8">
            <a:extLst>
              <a:ext uri="{FF2B5EF4-FFF2-40B4-BE49-F238E27FC236}">
                <a16:creationId xmlns:a16="http://schemas.microsoft.com/office/drawing/2014/main" id="{CB27062B-08DE-FEEB-B8E9-9F2FF498AA6C}"/>
              </a:ext>
            </a:extLst>
          </p:cNvPr>
          <p:cNvSpPr/>
          <p:nvPr/>
        </p:nvSpPr>
        <p:spPr>
          <a:xfrm>
            <a:off x="3428999" y="2544560"/>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3</a:t>
            </a:r>
          </a:p>
        </p:txBody>
      </p:sp>
      <p:sp>
        <p:nvSpPr>
          <p:cNvPr id="10" name="Oval 9">
            <a:extLst>
              <a:ext uri="{FF2B5EF4-FFF2-40B4-BE49-F238E27FC236}">
                <a16:creationId xmlns:a16="http://schemas.microsoft.com/office/drawing/2014/main" id="{59E48D19-52DF-751C-0ED5-80BEBB9B7491}"/>
              </a:ext>
            </a:extLst>
          </p:cNvPr>
          <p:cNvSpPr/>
          <p:nvPr/>
        </p:nvSpPr>
        <p:spPr>
          <a:xfrm>
            <a:off x="7315199" y="2239760"/>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4</a:t>
            </a:r>
          </a:p>
        </p:txBody>
      </p:sp>
      <p:sp>
        <p:nvSpPr>
          <p:cNvPr id="11" name="Oval 10">
            <a:extLst>
              <a:ext uri="{FF2B5EF4-FFF2-40B4-BE49-F238E27FC236}">
                <a16:creationId xmlns:a16="http://schemas.microsoft.com/office/drawing/2014/main" id="{8F875D0A-0F72-8E7A-E7F7-82470488E34E}"/>
              </a:ext>
            </a:extLst>
          </p:cNvPr>
          <p:cNvSpPr/>
          <p:nvPr/>
        </p:nvSpPr>
        <p:spPr>
          <a:xfrm>
            <a:off x="7315199" y="2544560"/>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5</a:t>
            </a:r>
          </a:p>
        </p:txBody>
      </p:sp>
    </p:spTree>
    <p:extLst>
      <p:ext uri="{BB962C8B-B14F-4D97-AF65-F5344CB8AC3E}">
        <p14:creationId xmlns:p14="http://schemas.microsoft.com/office/powerpoint/2010/main" val="345354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6418C-FBFA-84F8-F787-1477ED861BF6}"/>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Filling out the Supplier Deviation Form</a:t>
            </a:r>
          </a:p>
        </p:txBody>
      </p:sp>
      <p:pic>
        <p:nvPicPr>
          <p:cNvPr id="4" name="Picture 2">
            <a:extLst>
              <a:ext uri="{FF2B5EF4-FFF2-40B4-BE49-F238E27FC236}">
                <a16:creationId xmlns:a16="http://schemas.microsoft.com/office/drawing/2014/main" id="{19C54677-D7B2-7DAC-D17E-26F77B2B93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9237" y="1206592"/>
            <a:ext cx="6410325" cy="3933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a:extLst>
              <a:ext uri="{FF2B5EF4-FFF2-40B4-BE49-F238E27FC236}">
                <a16:creationId xmlns:a16="http://schemas.microsoft.com/office/drawing/2014/main" id="{B1C0EA44-8AFE-A13F-8A7A-508E2A017DAD}"/>
              </a:ext>
            </a:extLst>
          </p:cNvPr>
          <p:cNvSpPr/>
          <p:nvPr/>
        </p:nvSpPr>
        <p:spPr>
          <a:xfrm>
            <a:off x="1595437" y="2598922"/>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6</a:t>
            </a:r>
          </a:p>
        </p:txBody>
      </p:sp>
      <p:sp>
        <p:nvSpPr>
          <p:cNvPr id="6" name="Oval 5">
            <a:extLst>
              <a:ext uri="{FF2B5EF4-FFF2-40B4-BE49-F238E27FC236}">
                <a16:creationId xmlns:a16="http://schemas.microsoft.com/office/drawing/2014/main" id="{99B8219E-835D-3B5E-D32E-E7E4098D658A}"/>
              </a:ext>
            </a:extLst>
          </p:cNvPr>
          <p:cNvSpPr/>
          <p:nvPr/>
        </p:nvSpPr>
        <p:spPr>
          <a:xfrm>
            <a:off x="6243637" y="3311617"/>
            <a:ext cx="304800" cy="304800"/>
          </a:xfrm>
          <a:prstGeom prst="ellipse">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latin typeface="Arial" panose="020B0604020202020204" pitchFamily="34" charset="0"/>
                <a:cs typeface="Arial" panose="020B0604020202020204" pitchFamily="34" charset="0"/>
              </a:rPr>
              <a:t>7</a:t>
            </a:r>
          </a:p>
        </p:txBody>
      </p:sp>
      <p:sp>
        <p:nvSpPr>
          <p:cNvPr id="7" name="TextBox 6">
            <a:extLst>
              <a:ext uri="{FF2B5EF4-FFF2-40B4-BE49-F238E27FC236}">
                <a16:creationId xmlns:a16="http://schemas.microsoft.com/office/drawing/2014/main" id="{2868AA97-007C-72C3-7B4A-D35AC41D5C4E}"/>
              </a:ext>
            </a:extLst>
          </p:cNvPr>
          <p:cNvSpPr txBox="1"/>
          <p:nvPr/>
        </p:nvSpPr>
        <p:spPr>
          <a:xfrm>
            <a:off x="7967102" y="1748148"/>
            <a:ext cx="2851319" cy="397031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6. Describe the deviation in a way that reads like a story.  Explain what the deviation is (current state versus expected state) and quantify the deviation.  Include number of parts affected, how big the effect is, where the deviation is occurring, etc.</a:t>
            </a:r>
          </a:p>
          <a:p>
            <a:r>
              <a:rPr lang="en-US" dirty="0">
                <a:latin typeface="Arial" panose="020B0604020202020204" pitchFamily="34" charset="0"/>
                <a:cs typeface="Arial" panose="020B0604020202020204" pitchFamily="34" charset="0"/>
              </a:rPr>
              <a:t>7. Select all GHSP sites affected.  If unsure contact your SCR prior to submitting the form.</a:t>
            </a:r>
          </a:p>
        </p:txBody>
      </p:sp>
    </p:spTree>
    <p:extLst>
      <p:ext uri="{BB962C8B-B14F-4D97-AF65-F5344CB8AC3E}">
        <p14:creationId xmlns:p14="http://schemas.microsoft.com/office/powerpoint/2010/main" val="814814430"/>
      </p:ext>
    </p:extLst>
  </p:cSld>
  <p:clrMapOvr>
    <a:masterClrMapping/>
  </p:clrMapOvr>
</p:sld>
</file>

<file path=ppt/theme/theme1.xml><?xml version="1.0" encoding="utf-8"?>
<a:theme xmlns:a="http://schemas.openxmlformats.org/drawingml/2006/main" name="Office Theme 2013 - 2022">
  <a:themeElements>
    <a:clrScheme name="GHSP">
      <a:dk1>
        <a:srgbClr val="000000"/>
      </a:dk1>
      <a:lt1>
        <a:srgbClr val="FFFFFF"/>
      </a:lt1>
      <a:dk2>
        <a:srgbClr val="053049"/>
      </a:dk2>
      <a:lt2>
        <a:srgbClr val="BEBEBE"/>
      </a:lt2>
      <a:accent1>
        <a:srgbClr val="14BDF0"/>
      </a:accent1>
      <a:accent2>
        <a:srgbClr val="2F90C0"/>
      </a:accent2>
      <a:accent3>
        <a:srgbClr val="74C042"/>
      </a:accent3>
      <a:accent4>
        <a:srgbClr val="EC1C24"/>
      </a:accent4>
      <a:accent5>
        <a:srgbClr val="F38B1E"/>
      </a:accent5>
      <a:accent6>
        <a:srgbClr val="FFC000"/>
      </a:accent6>
      <a:hlink>
        <a:srgbClr val="14BEF0"/>
      </a:hlink>
      <a:folHlink>
        <a:srgbClr val="2F90C0"/>
      </a:folHlink>
    </a:clrScheme>
    <a:fontScheme name="GHSP">
      <a:majorFont>
        <a:latin typeface="Bahnschrift"/>
        <a:ea typeface=""/>
        <a:cs typeface=""/>
      </a:majorFont>
      <a:minorFont>
        <a:latin typeface="Bahnschrif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HSP Blank Presentation Template_V1" id="{161BD463-713C-437F-8A46-82652A6F28B0}" vid="{487C3E4D-B060-47E9-9B5E-F69DDCA5B8F3}"/>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b78488c2-e1ae-4cbe-a623-c49d68c505c4">
      <UserInfo>
        <DisplayName>Colby Martin</DisplayName>
        <AccountId>141</AccountId>
        <AccountType/>
      </UserInfo>
      <UserInfo>
        <DisplayName>Andy Hubbard</DisplayName>
        <AccountId>282</AccountId>
        <AccountType/>
      </UserInfo>
    </SharedWithUsers>
    <lcf76f155ced4ddcb4097134ff3c332f xmlns="69b78a8a-548d-4734-af99-18012c001a53">
      <Terms xmlns="http://schemas.microsoft.com/office/infopath/2007/PartnerControls"/>
    </lcf76f155ced4ddcb4097134ff3c332f>
    <TaxCatchAll xmlns="b78488c2-e1ae-4cbe-a623-c49d68c505c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6C6F742A3E59F419178E7C244C58DC8" ma:contentTypeVersion="16" ma:contentTypeDescription="Create a new document." ma:contentTypeScope="" ma:versionID="58bc2e08f3a70cc325b56384f73e1f2e">
  <xsd:schema xmlns:xsd="http://www.w3.org/2001/XMLSchema" xmlns:xs="http://www.w3.org/2001/XMLSchema" xmlns:p="http://schemas.microsoft.com/office/2006/metadata/properties" xmlns:ns2="69b78a8a-548d-4734-af99-18012c001a53" xmlns:ns3="b78488c2-e1ae-4cbe-a623-c49d68c505c4" targetNamespace="http://schemas.microsoft.com/office/2006/metadata/properties" ma:root="true" ma:fieldsID="beed4550817e8df6a19a29a051dbb209" ns2:_="" ns3:_="">
    <xsd:import namespace="69b78a8a-548d-4734-af99-18012c001a53"/>
    <xsd:import namespace="b78488c2-e1ae-4cbe-a623-c49d68c505c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SearchProperties" minOccurs="0"/>
                <xsd:element ref="ns2:lcf76f155ced4ddcb4097134ff3c332f" minOccurs="0"/>
                <xsd:element ref="ns3:TaxCatchAll"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b78a8a-548d-4734-af99-18012c001a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b8f99bc-e9e6-4ffc-80e4-d0e1ffdb65d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488c2-e1ae-4cbe-a623-c49d68c505c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815a95c-8c3f-4880-a219-af870e51b66f}" ma:internalName="TaxCatchAll" ma:showField="CatchAllData" ma:web="b78488c2-e1ae-4cbe-a623-c49d68c50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461F21-0C81-40AF-9D63-CB27E99C1AE7}">
  <ds:schemaRefs>
    <ds:schemaRef ds:uri="http://schemas.microsoft.com/sharepoint/v3/contenttype/forms"/>
  </ds:schemaRefs>
</ds:datastoreItem>
</file>

<file path=customXml/itemProps2.xml><?xml version="1.0" encoding="utf-8"?>
<ds:datastoreItem xmlns:ds="http://schemas.openxmlformats.org/officeDocument/2006/customXml" ds:itemID="{32D85BBE-9712-4EE2-8D81-896CA7AB82A9}">
  <ds:schemaRefs>
    <ds:schemaRef ds:uri="http://purl.org/dc/terms/"/>
    <ds:schemaRef ds:uri="b78488c2-e1ae-4cbe-a623-c49d68c505c4"/>
    <ds:schemaRef ds:uri="http://schemas.openxmlformats.org/package/2006/metadata/core-properties"/>
    <ds:schemaRef ds:uri="http://schemas.microsoft.com/office/infopath/2007/PartnerControls"/>
    <ds:schemaRef ds:uri="http://purl.org/dc/elements/1.1/"/>
    <ds:schemaRef ds:uri="http://purl.org/dc/dcmitype/"/>
    <ds:schemaRef ds:uri="http://schemas.microsoft.com/office/2006/documentManagement/types"/>
    <ds:schemaRef ds:uri="69b78a8a-548d-4734-af99-18012c001a53"/>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7EB7B478-E8DF-4DD4-B589-890F32F993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b78a8a-548d-4734-af99-18012c001a53"/>
    <ds:schemaRef ds:uri="b78488c2-e1ae-4cbe-a623-c49d68c505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GHSP Blank Presentation Template_V1</Template>
  <TotalTime>19</TotalTime>
  <Words>1006</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Poppins</vt:lpstr>
      <vt:lpstr>Office Theme 2013 - 2022</vt:lpstr>
      <vt:lpstr>PowerPoint Presentation</vt:lpstr>
      <vt:lpstr>Training Objectives</vt:lpstr>
      <vt:lpstr>What a Supplier Deviation is and is Not</vt:lpstr>
      <vt:lpstr>What is the Purpose?</vt:lpstr>
      <vt:lpstr>Examples of when to use a Supplier Deviation (Not All-Inclusive)</vt:lpstr>
      <vt:lpstr>Examples of when not to use a Supplier Deviation (Not All-inclusive)</vt:lpstr>
      <vt:lpstr>Preparing and Planning</vt:lpstr>
      <vt:lpstr>Filling out the Supplier Deviation Form</vt:lpstr>
      <vt:lpstr>Filling out the Supplier Deviation Form</vt:lpstr>
      <vt:lpstr>Filling out the Supplier Deviation Form</vt:lpstr>
      <vt:lpstr>Filling out the Supplier Deviation Form</vt:lpstr>
      <vt:lpstr>Deviation First Time Approval Strategies</vt:lpstr>
      <vt:lpstr>Master ‘Good’ Form Example</vt:lpstr>
      <vt:lpstr>Rejected… Now What?</vt:lpstr>
    </vt:vector>
  </TitlesOfParts>
  <Company>JSJ Corporation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Balok</dc:creator>
  <cp:lastModifiedBy>Brian Balok</cp:lastModifiedBy>
  <cp:revision>3</cp:revision>
  <dcterms:created xsi:type="dcterms:W3CDTF">2023-12-01T18:29:36Z</dcterms:created>
  <dcterms:modified xsi:type="dcterms:W3CDTF">2023-12-07T19:34:23Z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0x01010076C6F742A3E59F419178E7C244C58DC8</vt:lpwstr>
  </property>
  <property fmtid="{D5CDD505-2E9C-101B-9397-08002B2CF9AE}" pid="3" name="MediaServiceImageTags">
    <vt:lpwstr/>
  </property>
</Properties>
</file>