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4"/>
  </p:notesMasterIdLst>
  <p:sldIdLst>
    <p:sldId id="325" r:id="rId3"/>
    <p:sldId id="359" r:id="rId4"/>
    <p:sldId id="362" r:id="rId5"/>
    <p:sldId id="326" r:id="rId6"/>
    <p:sldId id="360" r:id="rId7"/>
    <p:sldId id="328" r:id="rId8"/>
    <p:sldId id="337" r:id="rId9"/>
    <p:sldId id="317" r:id="rId10"/>
    <p:sldId id="310" r:id="rId11"/>
    <p:sldId id="316" r:id="rId12"/>
    <p:sldId id="351" r:id="rId13"/>
    <p:sldId id="260" r:id="rId14"/>
    <p:sldId id="330" r:id="rId15"/>
    <p:sldId id="331" r:id="rId16"/>
    <p:sldId id="335" r:id="rId17"/>
    <p:sldId id="345" r:id="rId18"/>
    <p:sldId id="352" r:id="rId19"/>
    <p:sldId id="314" r:id="rId20"/>
    <p:sldId id="315" r:id="rId21"/>
    <p:sldId id="347" r:id="rId22"/>
    <p:sldId id="348" r:id="rId23"/>
    <p:sldId id="350" r:id="rId24"/>
    <p:sldId id="332" r:id="rId25"/>
    <p:sldId id="333" r:id="rId26"/>
    <p:sldId id="361" r:id="rId27"/>
    <p:sldId id="334" r:id="rId28"/>
    <p:sldId id="339" r:id="rId29"/>
    <p:sldId id="338" r:id="rId30"/>
    <p:sldId id="336" r:id="rId31"/>
    <p:sldId id="340" r:id="rId32"/>
    <p:sldId id="344" r:id="rId33"/>
    <p:sldId id="343" r:id="rId34"/>
    <p:sldId id="346" r:id="rId35"/>
    <p:sldId id="322" r:id="rId36"/>
    <p:sldId id="354" r:id="rId37"/>
    <p:sldId id="323" r:id="rId38"/>
    <p:sldId id="355" r:id="rId39"/>
    <p:sldId id="353" r:id="rId40"/>
    <p:sldId id="356" r:id="rId41"/>
    <p:sldId id="271" r:id="rId42"/>
    <p:sldId id="363"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88" autoAdjust="0"/>
    <p:restoredTop sz="94660"/>
  </p:normalViewPr>
  <p:slideViewPr>
    <p:cSldViewPr>
      <p:cViewPr varScale="1">
        <p:scale>
          <a:sx n="86" d="100"/>
          <a:sy n="86" d="100"/>
        </p:scale>
        <p:origin x="1314"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D7A8E74-320E-45A6-83BA-E5E2038F5407}" type="datetimeFigureOut">
              <a:rPr lang="en-US" smtClean="0"/>
              <a:t>11/27/2018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5D5702D-E94C-4AD1-9A61-460DE44A3D9D}" type="slidenum">
              <a:rPr lang="en-US" smtClean="0"/>
              <a:t>‹#›</a:t>
            </a:fld>
            <a:endParaRPr lang="en-US"/>
          </a:p>
        </p:txBody>
      </p:sp>
    </p:spTree>
    <p:extLst>
      <p:ext uri="{BB962C8B-B14F-4D97-AF65-F5344CB8AC3E}">
        <p14:creationId xmlns:p14="http://schemas.microsoft.com/office/powerpoint/2010/main" val="179219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5702D-E94C-4AD1-9A61-460DE44A3D9D}" type="slidenum">
              <a:rPr lang="en-US" smtClean="0"/>
              <a:t>2</a:t>
            </a:fld>
            <a:endParaRPr lang="en-US"/>
          </a:p>
        </p:txBody>
      </p:sp>
    </p:spTree>
    <p:extLst>
      <p:ext uri="{BB962C8B-B14F-4D97-AF65-F5344CB8AC3E}">
        <p14:creationId xmlns:p14="http://schemas.microsoft.com/office/powerpoint/2010/main" val="212581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5702D-E94C-4AD1-9A61-460DE44A3D9D}" type="slidenum">
              <a:rPr lang="en-US" smtClean="0"/>
              <a:t>4</a:t>
            </a:fld>
            <a:endParaRPr lang="en-US"/>
          </a:p>
        </p:txBody>
      </p:sp>
    </p:spTree>
    <p:extLst>
      <p:ext uri="{BB962C8B-B14F-4D97-AF65-F5344CB8AC3E}">
        <p14:creationId xmlns:p14="http://schemas.microsoft.com/office/powerpoint/2010/main" val="50691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5702D-E94C-4AD1-9A61-460DE44A3D9D}" type="slidenum">
              <a:rPr lang="en-US" smtClean="0"/>
              <a:t>5</a:t>
            </a:fld>
            <a:endParaRPr lang="en-US"/>
          </a:p>
        </p:txBody>
      </p:sp>
    </p:spTree>
    <p:extLst>
      <p:ext uri="{BB962C8B-B14F-4D97-AF65-F5344CB8AC3E}">
        <p14:creationId xmlns:p14="http://schemas.microsoft.com/office/powerpoint/2010/main" val="159483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5702D-E94C-4AD1-9A61-460DE44A3D9D}" type="slidenum">
              <a:rPr lang="en-US" smtClean="0"/>
              <a:t>10</a:t>
            </a:fld>
            <a:endParaRPr lang="en-US"/>
          </a:p>
        </p:txBody>
      </p:sp>
    </p:spTree>
    <p:extLst>
      <p:ext uri="{BB962C8B-B14F-4D97-AF65-F5344CB8AC3E}">
        <p14:creationId xmlns:p14="http://schemas.microsoft.com/office/powerpoint/2010/main" val="5119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5702D-E94C-4AD1-9A61-460DE44A3D9D}" type="slidenum">
              <a:rPr lang="en-US" smtClean="0"/>
              <a:t>21</a:t>
            </a:fld>
            <a:endParaRPr lang="en-US"/>
          </a:p>
        </p:txBody>
      </p:sp>
    </p:spTree>
    <p:extLst>
      <p:ext uri="{BB962C8B-B14F-4D97-AF65-F5344CB8AC3E}">
        <p14:creationId xmlns:p14="http://schemas.microsoft.com/office/powerpoint/2010/main" val="425525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5702D-E94C-4AD1-9A61-460DE44A3D9D}" type="slidenum">
              <a:rPr lang="en-US" smtClean="0"/>
              <a:t>22</a:t>
            </a:fld>
            <a:endParaRPr lang="en-US"/>
          </a:p>
        </p:txBody>
      </p:sp>
    </p:spTree>
    <p:extLst>
      <p:ext uri="{BB962C8B-B14F-4D97-AF65-F5344CB8AC3E}">
        <p14:creationId xmlns:p14="http://schemas.microsoft.com/office/powerpoint/2010/main" val="342715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5702D-E94C-4AD1-9A61-460DE44A3D9D}" type="slidenum">
              <a:rPr lang="en-US" smtClean="0"/>
              <a:t>33</a:t>
            </a:fld>
            <a:endParaRPr lang="en-US"/>
          </a:p>
        </p:txBody>
      </p:sp>
    </p:spTree>
    <p:extLst>
      <p:ext uri="{BB962C8B-B14F-4D97-AF65-F5344CB8AC3E}">
        <p14:creationId xmlns:p14="http://schemas.microsoft.com/office/powerpoint/2010/main" val="2108076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5015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29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447800"/>
            <a:ext cx="2057400" cy="3962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447800"/>
            <a:ext cx="6019800" cy="396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27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34011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2987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5929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362200"/>
            <a:ext cx="40386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362200"/>
            <a:ext cx="40386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396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0448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9353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62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050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669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49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368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447800"/>
            <a:ext cx="2057400" cy="3962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447800"/>
            <a:ext cx="6019800" cy="396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14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4105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362200"/>
            <a:ext cx="40386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362200"/>
            <a:ext cx="40386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1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595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053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60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005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835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457200"/>
            <a:ext cx="18288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8"/>
          <p:cNvSpPr>
            <a:spLocks noChangeShapeType="1"/>
          </p:cNvSpPr>
          <p:nvPr/>
        </p:nvSpPr>
        <p:spPr bwMode="auto">
          <a:xfrm>
            <a:off x="0" y="1371600"/>
            <a:ext cx="9144000"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028" name="Text Box 9"/>
          <p:cNvSpPr txBox="1">
            <a:spLocks noChangeArrowheads="1"/>
          </p:cNvSpPr>
          <p:nvPr/>
        </p:nvSpPr>
        <p:spPr bwMode="auto">
          <a:xfrm>
            <a:off x="7772400" y="10668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altLang="en-US" sz="1400" dirty="0">
                <a:solidFill>
                  <a:srgbClr val="000000"/>
                </a:solidFill>
              </a:rPr>
              <a:t>www.ghsp.com</a:t>
            </a:r>
          </a:p>
        </p:txBody>
      </p:sp>
      <p:sp>
        <p:nvSpPr>
          <p:cNvPr id="1029" name="Rectangle 10"/>
          <p:cNvSpPr>
            <a:spLocks noChangeArrowheads="1"/>
          </p:cNvSpPr>
          <p:nvPr/>
        </p:nvSpPr>
        <p:spPr bwMode="auto">
          <a:xfrm>
            <a:off x="0" y="0"/>
            <a:ext cx="9144000" cy="228600"/>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dirty="0">
              <a:solidFill>
                <a:srgbClr val="000000"/>
              </a:solidFill>
            </a:endParaRPr>
          </a:p>
        </p:txBody>
      </p:sp>
      <p:sp>
        <p:nvSpPr>
          <p:cNvPr id="1030" name="Rectangle 13"/>
          <p:cNvSpPr>
            <a:spLocks noGrp="1" noChangeArrowheads="1"/>
          </p:cNvSpPr>
          <p:nvPr>
            <p:ph type="title"/>
          </p:nvPr>
        </p:nvSpPr>
        <p:spPr bwMode="auto">
          <a:xfrm>
            <a:off x="381000" y="1447800"/>
            <a:ext cx="6096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14"/>
          <p:cNvSpPr>
            <a:spLocks noGrp="1" noChangeArrowheads="1"/>
          </p:cNvSpPr>
          <p:nvPr>
            <p:ph type="body" idx="1"/>
          </p:nvPr>
        </p:nvSpPr>
        <p:spPr bwMode="auto">
          <a:xfrm>
            <a:off x="381000" y="2362200"/>
            <a:ext cx="8229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17"/>
          <p:cNvSpPr>
            <a:spLocks noChangeArrowheads="1"/>
          </p:cNvSpPr>
          <p:nvPr userDrawn="1"/>
        </p:nvSpPr>
        <p:spPr bwMode="auto">
          <a:xfrm>
            <a:off x="70104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r>
              <a:rPr lang="en-US" altLang="en-US" sz="1600" i="1" dirty="0">
                <a:solidFill>
                  <a:srgbClr val="808080"/>
                </a:solidFill>
              </a:rPr>
              <a:t>A JSJ Business</a:t>
            </a:r>
          </a:p>
        </p:txBody>
      </p:sp>
    </p:spTree>
    <p:extLst>
      <p:ext uri="{BB962C8B-B14F-4D97-AF65-F5344CB8AC3E}">
        <p14:creationId xmlns:p14="http://schemas.microsoft.com/office/powerpoint/2010/main" val="3121205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457200"/>
            <a:ext cx="18288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8"/>
          <p:cNvSpPr>
            <a:spLocks noChangeShapeType="1"/>
          </p:cNvSpPr>
          <p:nvPr/>
        </p:nvSpPr>
        <p:spPr bwMode="auto">
          <a:xfrm>
            <a:off x="0" y="1371600"/>
            <a:ext cx="9144000"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028" name="Text Box 9"/>
          <p:cNvSpPr txBox="1">
            <a:spLocks noChangeArrowheads="1"/>
          </p:cNvSpPr>
          <p:nvPr/>
        </p:nvSpPr>
        <p:spPr bwMode="auto">
          <a:xfrm>
            <a:off x="7772400" y="10668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altLang="en-US" sz="1400" dirty="0">
                <a:solidFill>
                  <a:srgbClr val="000000"/>
                </a:solidFill>
              </a:rPr>
              <a:t>www.ghsp.com</a:t>
            </a:r>
          </a:p>
        </p:txBody>
      </p:sp>
      <p:sp>
        <p:nvSpPr>
          <p:cNvPr id="1029" name="Rectangle 10"/>
          <p:cNvSpPr>
            <a:spLocks noChangeArrowheads="1"/>
          </p:cNvSpPr>
          <p:nvPr/>
        </p:nvSpPr>
        <p:spPr bwMode="auto">
          <a:xfrm>
            <a:off x="0" y="0"/>
            <a:ext cx="9144000" cy="228600"/>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dirty="0">
              <a:solidFill>
                <a:srgbClr val="000000"/>
              </a:solidFill>
            </a:endParaRPr>
          </a:p>
        </p:txBody>
      </p:sp>
      <p:sp>
        <p:nvSpPr>
          <p:cNvPr id="1030" name="Rectangle 13"/>
          <p:cNvSpPr>
            <a:spLocks noGrp="1" noChangeArrowheads="1"/>
          </p:cNvSpPr>
          <p:nvPr>
            <p:ph type="title"/>
          </p:nvPr>
        </p:nvSpPr>
        <p:spPr bwMode="auto">
          <a:xfrm>
            <a:off x="381000" y="1447800"/>
            <a:ext cx="6096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14"/>
          <p:cNvSpPr>
            <a:spLocks noGrp="1" noChangeArrowheads="1"/>
          </p:cNvSpPr>
          <p:nvPr>
            <p:ph type="body" idx="1"/>
          </p:nvPr>
        </p:nvSpPr>
        <p:spPr bwMode="auto">
          <a:xfrm>
            <a:off x="381000" y="2362200"/>
            <a:ext cx="8229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17"/>
          <p:cNvSpPr>
            <a:spLocks noChangeArrowheads="1"/>
          </p:cNvSpPr>
          <p:nvPr userDrawn="1"/>
        </p:nvSpPr>
        <p:spPr bwMode="auto">
          <a:xfrm>
            <a:off x="70104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r>
              <a:rPr lang="en-US" altLang="en-US" sz="1600" i="1" dirty="0">
                <a:solidFill>
                  <a:srgbClr val="808080"/>
                </a:solidFill>
              </a:rPr>
              <a:t>A JSJ Business</a:t>
            </a:r>
          </a:p>
        </p:txBody>
      </p:sp>
    </p:spTree>
    <p:extLst>
      <p:ext uri="{BB962C8B-B14F-4D97-AF65-F5344CB8AC3E}">
        <p14:creationId xmlns:p14="http://schemas.microsoft.com/office/powerpoint/2010/main" val="1136600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ghsp.com/"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B27EBF-EB2F-47B0-BAF2-63AB436E46BF}"/>
              </a:ext>
            </a:extLst>
          </p:cNvPr>
          <p:cNvSpPr txBox="1"/>
          <p:nvPr/>
        </p:nvSpPr>
        <p:spPr>
          <a:xfrm>
            <a:off x="2438400" y="457200"/>
            <a:ext cx="5410200" cy="523220"/>
          </a:xfrm>
          <a:prstGeom prst="rect">
            <a:avLst/>
          </a:prstGeom>
          <a:noFill/>
        </p:spPr>
        <p:txBody>
          <a:bodyPr wrap="square" rtlCol="0">
            <a:spAutoFit/>
          </a:bodyPr>
          <a:lstStyle/>
          <a:p>
            <a:pPr algn="ctr"/>
            <a:r>
              <a:rPr lang="en-US" sz="2800" b="1" dirty="0"/>
              <a:t>SREA Process Overview</a:t>
            </a:r>
          </a:p>
        </p:txBody>
      </p:sp>
      <p:pic>
        <p:nvPicPr>
          <p:cNvPr id="2" name="Picture 1">
            <a:extLst>
              <a:ext uri="{FF2B5EF4-FFF2-40B4-BE49-F238E27FC236}">
                <a16:creationId xmlns:a16="http://schemas.microsoft.com/office/drawing/2014/main" id="{48CE410A-0C68-475C-B7A8-24067B62A57A}"/>
              </a:ext>
            </a:extLst>
          </p:cNvPr>
          <p:cNvPicPr>
            <a:picLocks noChangeAspect="1"/>
          </p:cNvPicPr>
          <p:nvPr/>
        </p:nvPicPr>
        <p:blipFill>
          <a:blip r:embed="rId2"/>
          <a:stretch>
            <a:fillRect/>
          </a:stretch>
        </p:blipFill>
        <p:spPr>
          <a:xfrm>
            <a:off x="76200" y="1447800"/>
            <a:ext cx="7381875" cy="5210175"/>
          </a:xfrm>
          <a:prstGeom prst="rect">
            <a:avLst/>
          </a:prstGeom>
        </p:spPr>
      </p:pic>
    </p:spTree>
    <p:extLst>
      <p:ext uri="{BB962C8B-B14F-4D97-AF65-F5344CB8AC3E}">
        <p14:creationId xmlns:p14="http://schemas.microsoft.com/office/powerpoint/2010/main" val="1021542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
          <p:cNvSpPr>
            <a:spLocks noChangeArrowheads="1"/>
          </p:cNvSpPr>
          <p:nvPr/>
        </p:nvSpPr>
        <p:spPr bwMode="auto">
          <a:xfrm>
            <a:off x="490538" y="2441575"/>
            <a:ext cx="636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ctr" hangingPunct="1">
              <a:spcBef>
                <a:spcPct val="0"/>
              </a:spcBef>
              <a:spcAft>
                <a:spcPct val="0"/>
              </a:spcAft>
            </a:pPr>
            <a:r>
              <a:rPr lang="en-US" altLang="en-US" sz="1800" dirty="0">
                <a:solidFill>
                  <a:srgbClr val="000000"/>
                </a:solidFill>
              </a:rPr>
              <a:t> </a:t>
            </a:r>
          </a:p>
        </p:txBody>
      </p:sp>
      <p:sp>
        <p:nvSpPr>
          <p:cNvPr id="5" name="TextBox 4"/>
          <p:cNvSpPr txBox="1"/>
          <p:nvPr/>
        </p:nvSpPr>
        <p:spPr>
          <a:xfrm>
            <a:off x="2285795" y="450990"/>
            <a:ext cx="5410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Validation Plan</a:t>
            </a:r>
          </a:p>
        </p:txBody>
      </p:sp>
      <p:sp>
        <p:nvSpPr>
          <p:cNvPr id="2" name="TextBox 1">
            <a:extLst>
              <a:ext uri="{FF2B5EF4-FFF2-40B4-BE49-F238E27FC236}">
                <a16:creationId xmlns:a16="http://schemas.microsoft.com/office/drawing/2014/main" id="{54E9ACA4-581C-4C89-A7E3-F2811FE9810C}"/>
              </a:ext>
            </a:extLst>
          </p:cNvPr>
          <p:cNvSpPr txBox="1"/>
          <p:nvPr/>
        </p:nvSpPr>
        <p:spPr>
          <a:xfrm>
            <a:off x="76200" y="1458099"/>
            <a:ext cx="8991600" cy="353943"/>
          </a:xfrm>
          <a:prstGeom prst="rect">
            <a:avLst/>
          </a:prstGeom>
          <a:noFill/>
        </p:spPr>
        <p:txBody>
          <a:bodyPr wrap="square" rtlCol="0">
            <a:spAutoFit/>
          </a:bodyPr>
          <a:lstStyle/>
          <a:p>
            <a:r>
              <a:rPr lang="en-US" sz="1700" b="1" dirty="0"/>
              <a:t>*List all applicable items from the deliverables checklist (slides 3&amp;4) with explanation</a:t>
            </a:r>
          </a:p>
        </p:txBody>
      </p:sp>
      <p:sp>
        <p:nvSpPr>
          <p:cNvPr id="6" name="Rectangle 1">
            <a:extLst>
              <a:ext uri="{FF2B5EF4-FFF2-40B4-BE49-F238E27FC236}">
                <a16:creationId xmlns:a16="http://schemas.microsoft.com/office/drawing/2014/main" id="{60FC67D2-327C-4E65-9AE8-95771EAD8112}"/>
              </a:ext>
            </a:extLst>
          </p:cNvPr>
          <p:cNvSpPr>
            <a:spLocks noChangeArrowheads="1"/>
          </p:cNvSpPr>
          <p:nvPr/>
        </p:nvSpPr>
        <p:spPr bwMode="auto">
          <a:xfrm>
            <a:off x="490538" y="2057400"/>
            <a:ext cx="7638299"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ctr"/>
            <a:r>
              <a:rPr lang="en-US" sz="1200" b="1" dirty="0"/>
              <a:t>Floor Layout </a:t>
            </a:r>
            <a:r>
              <a:rPr lang="en-US" sz="1200" dirty="0"/>
              <a:t>– Supplied Pre and Post</a:t>
            </a:r>
          </a:p>
          <a:p>
            <a:pPr fontAlgn="ctr"/>
            <a:r>
              <a:rPr lang="en-US" sz="1200" b="1" dirty="0"/>
              <a:t>PFMEA</a:t>
            </a:r>
            <a:r>
              <a:rPr lang="en-US" sz="1200" dirty="0"/>
              <a:t> – PFMEA was re-evaluated due to new equipment and transportation between the casting plant and the Machining Plant and there are no new updates/. </a:t>
            </a:r>
          </a:p>
          <a:p>
            <a:pPr fontAlgn="ctr"/>
            <a:r>
              <a:rPr lang="en-US" sz="1200" b="1" dirty="0"/>
              <a:t>Control Plan </a:t>
            </a:r>
            <a:r>
              <a:rPr lang="en-US" sz="1200" dirty="0"/>
              <a:t>– Due to no new changes to the FMEA, the control plan has not changed.</a:t>
            </a:r>
          </a:p>
          <a:p>
            <a:pPr fontAlgn="ctr"/>
            <a:r>
              <a:rPr lang="en-US" sz="1200" b="1" dirty="0"/>
              <a:t>PV test plan </a:t>
            </a:r>
            <a:r>
              <a:rPr lang="en-US" sz="1200" dirty="0"/>
              <a:t>– No testing required</a:t>
            </a:r>
          </a:p>
          <a:p>
            <a:pPr fontAlgn="ctr"/>
            <a:r>
              <a:rPr lang="en-US" sz="1200" b="1" dirty="0"/>
              <a:t>Process Data Comparison</a:t>
            </a:r>
          </a:p>
          <a:p>
            <a:pPr fontAlgn="ctr"/>
            <a:r>
              <a:rPr lang="en-US" sz="1200" b="1" dirty="0"/>
              <a:t>Lot Control</a:t>
            </a:r>
          </a:p>
          <a:p>
            <a:pPr fontAlgn="ctr"/>
            <a:r>
              <a:rPr lang="en-US" sz="1200" b="1" dirty="0"/>
              <a:t>ACME will be required to provide a full level 3 </a:t>
            </a:r>
            <a:r>
              <a:rPr lang="en-US" sz="1200" b="1" dirty="0" err="1"/>
              <a:t>ppap</a:t>
            </a:r>
            <a:r>
              <a:rPr lang="en-US" sz="1200" b="1" dirty="0"/>
              <a:t> to GHSP.</a:t>
            </a:r>
          </a:p>
          <a:p>
            <a:pPr marL="285750" indent="-285750" fontAlgn="ctr">
              <a:buFont typeface="Arial" panose="020B0604020202020204" pitchFamily="34" charset="0"/>
              <a:buChar char="•"/>
            </a:pPr>
            <a:r>
              <a:rPr lang="en-US" sz="1200" dirty="0"/>
              <a:t> </a:t>
            </a:r>
            <a:r>
              <a:rPr lang="en-US" sz="1200" b="1" dirty="0"/>
              <a:t>Full dimensional report (A-B) – pre-move vs. post-move </a:t>
            </a:r>
            <a:r>
              <a:rPr lang="en-US" sz="1200" dirty="0"/>
              <a:t>~ 1 pcs per cavity per tool</a:t>
            </a:r>
          </a:p>
          <a:p>
            <a:pPr marL="285750" indent="-285750" fontAlgn="ctr">
              <a:buFont typeface="Arial" panose="020B0604020202020204" pitchFamily="34" charset="0"/>
              <a:buChar char="•"/>
            </a:pPr>
            <a:r>
              <a:rPr lang="en-US" sz="1200" dirty="0"/>
              <a:t> </a:t>
            </a:r>
            <a:r>
              <a:rPr lang="en-US" sz="1200" b="1" dirty="0"/>
              <a:t>Capability on all SC’s. </a:t>
            </a:r>
            <a:r>
              <a:rPr lang="en-US" sz="1200" dirty="0"/>
              <a:t>– 30 pcs </a:t>
            </a:r>
          </a:p>
          <a:p>
            <a:pPr marL="285750" indent="-285750" fontAlgn="ctr">
              <a:buFont typeface="Arial" panose="020B0604020202020204" pitchFamily="34" charset="0"/>
              <a:buChar char="•"/>
            </a:pPr>
            <a:r>
              <a:rPr lang="en-US" sz="1200" b="1" dirty="0"/>
              <a:t>Poke Yoke verification </a:t>
            </a:r>
            <a:r>
              <a:rPr lang="en-US" sz="1200" dirty="0"/>
              <a:t>post move with documentation – Current inspection standard and equipment settings will be applied.  There are not actual poke yoke parts.</a:t>
            </a:r>
          </a:p>
          <a:p>
            <a:pPr fontAlgn="ctr"/>
            <a:r>
              <a:rPr lang="en-US" sz="1200" b="1" dirty="0"/>
              <a:t>Bank Build </a:t>
            </a:r>
            <a:r>
              <a:rPr lang="en-US" sz="1200" dirty="0"/>
              <a:t>– ACME is planning to build a bank. A bank will not be required for GHSP.</a:t>
            </a:r>
          </a:p>
          <a:p>
            <a:pPr fontAlgn="ctr"/>
            <a:r>
              <a:rPr lang="en-US" sz="1200" b="1" dirty="0"/>
              <a:t>Safe Launch Plan </a:t>
            </a:r>
            <a:r>
              <a:rPr lang="en-US" sz="1200" dirty="0"/>
              <a:t>– Details of requirements and exit criteria</a:t>
            </a:r>
          </a:p>
          <a:p>
            <a:pPr fontAlgn="ctr"/>
            <a:r>
              <a:rPr lang="en-US" sz="1200" b="1" dirty="0"/>
              <a:t>Functional Trials </a:t>
            </a:r>
            <a:r>
              <a:rPr lang="en-US" sz="1200" dirty="0"/>
              <a:t>– Supplier plan.  Contact GHSP for anticipated line trial requirements at customer.</a:t>
            </a:r>
          </a:p>
          <a:p>
            <a:pPr fontAlgn="ctr"/>
            <a:r>
              <a:rPr lang="en-US" sz="1200" b="1" dirty="0"/>
              <a:t>PPAP</a:t>
            </a:r>
            <a:r>
              <a:rPr lang="en-US" sz="1200" dirty="0"/>
              <a:t> – Appropriate level for submission</a:t>
            </a:r>
          </a:p>
          <a:p>
            <a:pPr eaLnBrk="1" fontAlgn="ctr" hangingPunct="1">
              <a:spcBef>
                <a:spcPct val="0"/>
              </a:spcBef>
              <a:spcAft>
                <a:spcPct val="0"/>
              </a:spcAft>
            </a:pPr>
            <a:endParaRPr lang="en-US" altLang="en-US" sz="1800" dirty="0">
              <a:solidFill>
                <a:srgbClr val="000000"/>
              </a:solidFill>
            </a:endParaRPr>
          </a:p>
          <a:p>
            <a:pPr fontAlgn="base">
              <a:spcAft>
                <a:spcPct val="0"/>
              </a:spcAft>
            </a:pPr>
            <a:endParaRPr lang="en-US" altLang="en-US" sz="1600" dirty="0">
              <a:solidFill>
                <a:srgbClr val="000000"/>
              </a:solidFill>
            </a:endParaRPr>
          </a:p>
          <a:p>
            <a:pPr fontAlgn="base">
              <a:spcAft>
                <a:spcPct val="0"/>
              </a:spcAft>
            </a:pPr>
            <a:endParaRPr lang="en-US" altLang="en-US" sz="1800" dirty="0">
              <a:solidFill>
                <a:srgbClr val="000000"/>
              </a:solidFill>
            </a:endParaRPr>
          </a:p>
        </p:txBody>
      </p:sp>
      <p:sp>
        <p:nvSpPr>
          <p:cNvPr id="7" name="Rectangle 6">
            <a:extLst>
              <a:ext uri="{FF2B5EF4-FFF2-40B4-BE49-F238E27FC236}">
                <a16:creationId xmlns:a16="http://schemas.microsoft.com/office/drawing/2014/main" id="{B9865B8B-BDA9-48BB-BF09-675FDE77AF6E}"/>
              </a:ext>
            </a:extLst>
          </p:cNvPr>
          <p:cNvSpPr/>
          <p:nvPr/>
        </p:nvSpPr>
        <p:spPr>
          <a:xfrm rot="20326643">
            <a:off x="689592" y="3229373"/>
            <a:ext cx="706372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00"/>
                </a:highlight>
              </a:rPr>
              <a:t>EXAMPLE</a:t>
            </a:r>
          </a:p>
        </p:txBody>
      </p:sp>
      <p:sp>
        <p:nvSpPr>
          <p:cNvPr id="8" name="Rectangle 7">
            <a:extLst>
              <a:ext uri="{FF2B5EF4-FFF2-40B4-BE49-F238E27FC236}">
                <a16:creationId xmlns:a16="http://schemas.microsoft.com/office/drawing/2014/main" id="{A5D60BFE-DF4F-44F8-8204-A74EA6532980}"/>
              </a:ext>
            </a:extLst>
          </p:cNvPr>
          <p:cNvSpPr/>
          <p:nvPr/>
        </p:nvSpPr>
        <p:spPr>
          <a:xfrm>
            <a:off x="190500" y="1982175"/>
            <a:ext cx="8496300" cy="4190025"/>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1474740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ABDC71-C796-403B-B262-7623112D2C1A}"/>
              </a:ext>
            </a:extLst>
          </p:cNvPr>
          <p:cNvSpPr txBox="1"/>
          <p:nvPr/>
        </p:nvSpPr>
        <p:spPr>
          <a:xfrm>
            <a:off x="1828800" y="457200"/>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PV Test Plan</a:t>
            </a:r>
          </a:p>
        </p:txBody>
      </p:sp>
      <p:pic>
        <p:nvPicPr>
          <p:cNvPr id="6" name="Picture 5">
            <a:extLst>
              <a:ext uri="{FF2B5EF4-FFF2-40B4-BE49-F238E27FC236}">
                <a16:creationId xmlns:a16="http://schemas.microsoft.com/office/drawing/2014/main" id="{6E8F86F4-5695-4933-8EF1-AB24FE7BF87B}"/>
              </a:ext>
            </a:extLst>
          </p:cNvPr>
          <p:cNvPicPr>
            <a:picLocks noChangeAspect="1"/>
          </p:cNvPicPr>
          <p:nvPr/>
        </p:nvPicPr>
        <p:blipFill>
          <a:blip r:embed="rId2"/>
          <a:stretch>
            <a:fillRect/>
          </a:stretch>
        </p:blipFill>
        <p:spPr>
          <a:xfrm>
            <a:off x="223319" y="2284066"/>
            <a:ext cx="4724400" cy="2101529"/>
          </a:xfrm>
          <a:prstGeom prst="rect">
            <a:avLst/>
          </a:prstGeom>
        </p:spPr>
      </p:pic>
      <p:pic>
        <p:nvPicPr>
          <p:cNvPr id="12" name="Picture 11">
            <a:extLst>
              <a:ext uri="{FF2B5EF4-FFF2-40B4-BE49-F238E27FC236}">
                <a16:creationId xmlns:a16="http://schemas.microsoft.com/office/drawing/2014/main" id="{821780FC-39AB-48FE-84B2-AFC14CF41E1D}"/>
              </a:ext>
            </a:extLst>
          </p:cNvPr>
          <p:cNvPicPr>
            <a:picLocks noChangeAspect="1"/>
          </p:cNvPicPr>
          <p:nvPr/>
        </p:nvPicPr>
        <p:blipFill>
          <a:blip r:embed="rId3"/>
          <a:stretch>
            <a:fillRect/>
          </a:stretch>
        </p:blipFill>
        <p:spPr>
          <a:xfrm>
            <a:off x="223319" y="4530571"/>
            <a:ext cx="7076659" cy="1981200"/>
          </a:xfrm>
          <a:prstGeom prst="rect">
            <a:avLst/>
          </a:prstGeom>
        </p:spPr>
      </p:pic>
      <p:sp>
        <p:nvSpPr>
          <p:cNvPr id="8" name="Rectangle 7">
            <a:extLst>
              <a:ext uri="{FF2B5EF4-FFF2-40B4-BE49-F238E27FC236}">
                <a16:creationId xmlns:a16="http://schemas.microsoft.com/office/drawing/2014/main" id="{4F102268-2979-4E33-8678-80EC31BC248B}"/>
              </a:ext>
            </a:extLst>
          </p:cNvPr>
          <p:cNvSpPr/>
          <p:nvPr/>
        </p:nvSpPr>
        <p:spPr>
          <a:xfrm>
            <a:off x="838200" y="1360736"/>
            <a:ext cx="706372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00"/>
                </a:highlight>
              </a:rPr>
              <a:t>EXAMPLES</a:t>
            </a:r>
          </a:p>
        </p:txBody>
      </p:sp>
      <p:sp>
        <p:nvSpPr>
          <p:cNvPr id="2" name="TextBox 1">
            <a:extLst>
              <a:ext uri="{FF2B5EF4-FFF2-40B4-BE49-F238E27FC236}">
                <a16:creationId xmlns:a16="http://schemas.microsoft.com/office/drawing/2014/main" id="{2E716A0D-22DB-4C54-ADEA-E065FFE10A58}"/>
              </a:ext>
            </a:extLst>
          </p:cNvPr>
          <p:cNvSpPr txBox="1"/>
          <p:nvPr/>
        </p:nvSpPr>
        <p:spPr>
          <a:xfrm>
            <a:off x="152400" y="4530571"/>
            <a:ext cx="6858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2153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ADAEAD-8058-4F77-A742-7A5C35CE7C42}"/>
              </a:ext>
            </a:extLst>
          </p:cNvPr>
          <p:cNvSpPr txBox="1"/>
          <p:nvPr/>
        </p:nvSpPr>
        <p:spPr>
          <a:xfrm>
            <a:off x="2286000" y="422859"/>
            <a:ext cx="5410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Customer Base / Approvals</a:t>
            </a:r>
          </a:p>
        </p:txBody>
      </p:sp>
      <p:pic>
        <p:nvPicPr>
          <p:cNvPr id="3" name="Picture 2">
            <a:extLst>
              <a:ext uri="{FF2B5EF4-FFF2-40B4-BE49-F238E27FC236}">
                <a16:creationId xmlns:a16="http://schemas.microsoft.com/office/drawing/2014/main" id="{25079BAE-140B-4DD3-8AA4-7DC665F72EB0}"/>
              </a:ext>
            </a:extLst>
          </p:cNvPr>
          <p:cNvPicPr>
            <a:picLocks noChangeAspect="1"/>
          </p:cNvPicPr>
          <p:nvPr/>
        </p:nvPicPr>
        <p:blipFill>
          <a:blip r:embed="rId2"/>
          <a:stretch>
            <a:fillRect/>
          </a:stretch>
        </p:blipFill>
        <p:spPr>
          <a:xfrm>
            <a:off x="1449279" y="1676400"/>
            <a:ext cx="6491287" cy="4576701"/>
          </a:xfrm>
          <a:prstGeom prst="rect">
            <a:avLst/>
          </a:prstGeom>
        </p:spPr>
      </p:pic>
      <p:sp>
        <p:nvSpPr>
          <p:cNvPr id="5" name="Rectangle 4">
            <a:extLst>
              <a:ext uri="{FF2B5EF4-FFF2-40B4-BE49-F238E27FC236}">
                <a16:creationId xmlns:a16="http://schemas.microsoft.com/office/drawing/2014/main" id="{490F2E80-6E9D-4D42-AC4E-8B03FD670630}"/>
              </a:ext>
            </a:extLst>
          </p:cNvPr>
          <p:cNvSpPr/>
          <p:nvPr/>
        </p:nvSpPr>
        <p:spPr>
          <a:xfrm rot="20326643">
            <a:off x="1376871" y="3152198"/>
            <a:ext cx="706372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00"/>
                </a:highlight>
              </a:rPr>
              <a:t>EXAMPLE</a:t>
            </a:r>
          </a:p>
        </p:txBody>
      </p:sp>
    </p:spTree>
    <p:extLst>
      <p:ext uri="{BB962C8B-B14F-4D97-AF65-F5344CB8AC3E}">
        <p14:creationId xmlns:p14="http://schemas.microsoft.com/office/powerpoint/2010/main" val="357141355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7086A7-626C-4DF8-A103-484717B73164}"/>
              </a:ext>
            </a:extLst>
          </p:cNvPr>
          <p:cNvSpPr txBox="1"/>
          <p:nvPr/>
        </p:nvSpPr>
        <p:spPr>
          <a:xfrm>
            <a:off x="2310702" y="425191"/>
            <a:ext cx="5410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GHSP Supplier Assessment</a:t>
            </a:r>
          </a:p>
        </p:txBody>
      </p:sp>
      <p:pic>
        <p:nvPicPr>
          <p:cNvPr id="5" name="Picture 4">
            <a:extLst>
              <a:ext uri="{FF2B5EF4-FFF2-40B4-BE49-F238E27FC236}">
                <a16:creationId xmlns:a16="http://schemas.microsoft.com/office/drawing/2014/main" id="{2DE65356-4D59-4F37-8C9C-F635E66114DD}"/>
              </a:ext>
            </a:extLst>
          </p:cNvPr>
          <p:cNvPicPr>
            <a:picLocks noChangeAspect="1"/>
          </p:cNvPicPr>
          <p:nvPr/>
        </p:nvPicPr>
        <p:blipFill>
          <a:blip r:embed="rId2"/>
          <a:stretch>
            <a:fillRect/>
          </a:stretch>
        </p:blipFill>
        <p:spPr>
          <a:xfrm>
            <a:off x="288202" y="2590800"/>
            <a:ext cx="3842085" cy="4126182"/>
          </a:xfrm>
          <a:prstGeom prst="rect">
            <a:avLst/>
          </a:prstGeom>
        </p:spPr>
      </p:pic>
      <p:sp>
        <p:nvSpPr>
          <p:cNvPr id="6" name="TextBox 5">
            <a:extLst>
              <a:ext uri="{FF2B5EF4-FFF2-40B4-BE49-F238E27FC236}">
                <a16:creationId xmlns:a16="http://schemas.microsoft.com/office/drawing/2014/main" id="{2B5E73FB-0E17-4FAB-B07E-DC91412EB318}"/>
              </a:ext>
            </a:extLst>
          </p:cNvPr>
          <p:cNvSpPr txBox="1"/>
          <p:nvPr/>
        </p:nvSpPr>
        <p:spPr>
          <a:xfrm>
            <a:off x="381000" y="1472092"/>
            <a:ext cx="8458200" cy="646331"/>
          </a:xfrm>
          <a:prstGeom prst="rect">
            <a:avLst/>
          </a:prstGeom>
          <a:noFill/>
        </p:spPr>
        <p:txBody>
          <a:bodyPr wrap="square" rtlCol="0">
            <a:spAutoFit/>
          </a:bodyPr>
          <a:lstStyle/>
          <a:p>
            <a:pPr algn="ctr"/>
            <a:r>
              <a:rPr lang="en-US" dirty="0"/>
              <a:t>If applicable, ensure countermeasures, due dates, and responsibility are included for areas of concern.</a:t>
            </a:r>
          </a:p>
        </p:txBody>
      </p:sp>
      <p:pic>
        <p:nvPicPr>
          <p:cNvPr id="3" name="Picture 2">
            <a:extLst>
              <a:ext uri="{FF2B5EF4-FFF2-40B4-BE49-F238E27FC236}">
                <a16:creationId xmlns:a16="http://schemas.microsoft.com/office/drawing/2014/main" id="{F0213E6C-8541-44EA-822F-A010E2786E9A}"/>
              </a:ext>
            </a:extLst>
          </p:cNvPr>
          <p:cNvPicPr>
            <a:picLocks noChangeAspect="1"/>
          </p:cNvPicPr>
          <p:nvPr/>
        </p:nvPicPr>
        <p:blipFill>
          <a:blip r:embed="rId3"/>
          <a:stretch>
            <a:fillRect/>
          </a:stretch>
        </p:blipFill>
        <p:spPr>
          <a:xfrm>
            <a:off x="4721658" y="2672421"/>
            <a:ext cx="3233009" cy="3766086"/>
          </a:xfrm>
          <a:prstGeom prst="rect">
            <a:avLst/>
          </a:prstGeom>
        </p:spPr>
      </p:pic>
      <p:sp>
        <p:nvSpPr>
          <p:cNvPr id="2" name="TextBox 1">
            <a:extLst>
              <a:ext uri="{FF2B5EF4-FFF2-40B4-BE49-F238E27FC236}">
                <a16:creationId xmlns:a16="http://schemas.microsoft.com/office/drawing/2014/main" id="{6BE7A52F-907A-4889-B21A-9DA73618731B}"/>
              </a:ext>
            </a:extLst>
          </p:cNvPr>
          <p:cNvSpPr txBox="1"/>
          <p:nvPr/>
        </p:nvSpPr>
        <p:spPr>
          <a:xfrm>
            <a:off x="381000" y="2209800"/>
            <a:ext cx="3657600" cy="307777"/>
          </a:xfrm>
          <a:prstGeom prst="rect">
            <a:avLst/>
          </a:prstGeom>
          <a:noFill/>
        </p:spPr>
        <p:txBody>
          <a:bodyPr wrap="square" rtlCol="0">
            <a:spAutoFit/>
          </a:bodyPr>
          <a:lstStyle/>
          <a:p>
            <a:r>
              <a:rPr lang="en-US" sz="1400" dirty="0">
                <a:highlight>
                  <a:srgbClr val="00FFFF"/>
                </a:highlight>
              </a:rPr>
              <a:t>Supplier assessment for new suppliers</a:t>
            </a:r>
          </a:p>
        </p:txBody>
      </p:sp>
      <p:sp>
        <p:nvSpPr>
          <p:cNvPr id="7" name="TextBox 6">
            <a:extLst>
              <a:ext uri="{FF2B5EF4-FFF2-40B4-BE49-F238E27FC236}">
                <a16:creationId xmlns:a16="http://schemas.microsoft.com/office/drawing/2014/main" id="{BF56ABA6-DC8D-4158-868A-58ECAEBEC4AA}"/>
              </a:ext>
            </a:extLst>
          </p:cNvPr>
          <p:cNvSpPr txBox="1"/>
          <p:nvPr/>
        </p:nvSpPr>
        <p:spPr>
          <a:xfrm>
            <a:off x="4721658" y="2361446"/>
            <a:ext cx="3657600" cy="307777"/>
          </a:xfrm>
          <a:prstGeom prst="rect">
            <a:avLst/>
          </a:prstGeom>
          <a:noFill/>
        </p:spPr>
        <p:txBody>
          <a:bodyPr wrap="square" rtlCol="0">
            <a:spAutoFit/>
          </a:bodyPr>
          <a:lstStyle/>
          <a:p>
            <a:r>
              <a:rPr lang="en-US" sz="1400" dirty="0">
                <a:highlight>
                  <a:srgbClr val="00FFFF"/>
                </a:highlight>
              </a:rPr>
              <a:t>Supplier scorecard for current suppliers</a:t>
            </a:r>
          </a:p>
        </p:txBody>
      </p:sp>
    </p:spTree>
    <p:extLst>
      <p:ext uri="{BB962C8B-B14F-4D97-AF65-F5344CB8AC3E}">
        <p14:creationId xmlns:p14="http://schemas.microsoft.com/office/powerpoint/2010/main" val="131506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EBA119-DE71-4081-9F74-7546A68428DC}"/>
              </a:ext>
            </a:extLst>
          </p:cNvPr>
          <p:cNvPicPr>
            <a:picLocks noChangeAspect="1"/>
          </p:cNvPicPr>
          <p:nvPr/>
        </p:nvPicPr>
        <p:blipFill>
          <a:blip r:embed="rId2"/>
          <a:stretch>
            <a:fillRect/>
          </a:stretch>
        </p:blipFill>
        <p:spPr>
          <a:xfrm>
            <a:off x="685800" y="1494440"/>
            <a:ext cx="4333875" cy="5353050"/>
          </a:xfrm>
          <a:prstGeom prst="rect">
            <a:avLst/>
          </a:prstGeom>
        </p:spPr>
      </p:pic>
      <p:sp>
        <p:nvSpPr>
          <p:cNvPr id="7" name="TextBox 6">
            <a:extLst>
              <a:ext uri="{FF2B5EF4-FFF2-40B4-BE49-F238E27FC236}">
                <a16:creationId xmlns:a16="http://schemas.microsoft.com/office/drawing/2014/main" id="{B72B6029-2C8C-4898-87F7-85582CE42BAF}"/>
              </a:ext>
            </a:extLst>
          </p:cNvPr>
          <p:cNvSpPr txBox="1"/>
          <p:nvPr/>
        </p:nvSpPr>
        <p:spPr>
          <a:xfrm>
            <a:off x="2314575" y="457200"/>
            <a:ext cx="5410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ISO/TS Certificates</a:t>
            </a:r>
          </a:p>
        </p:txBody>
      </p:sp>
    </p:spTree>
    <p:extLst>
      <p:ext uri="{BB962C8B-B14F-4D97-AF65-F5344CB8AC3E}">
        <p14:creationId xmlns:p14="http://schemas.microsoft.com/office/powerpoint/2010/main" val="107406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23BAB2-8E56-4D60-86A0-CF8907328A3F}"/>
              </a:ext>
            </a:extLst>
          </p:cNvPr>
          <p:cNvPicPr>
            <a:picLocks noChangeAspect="1"/>
          </p:cNvPicPr>
          <p:nvPr/>
        </p:nvPicPr>
        <p:blipFill>
          <a:blip r:embed="rId2"/>
          <a:stretch>
            <a:fillRect/>
          </a:stretch>
        </p:blipFill>
        <p:spPr>
          <a:xfrm>
            <a:off x="304800" y="1524000"/>
            <a:ext cx="6858000" cy="4499887"/>
          </a:xfrm>
          <a:prstGeom prst="rect">
            <a:avLst/>
          </a:prstGeom>
        </p:spPr>
      </p:pic>
      <p:sp>
        <p:nvSpPr>
          <p:cNvPr id="5" name="TextBox 4">
            <a:extLst>
              <a:ext uri="{FF2B5EF4-FFF2-40B4-BE49-F238E27FC236}">
                <a16:creationId xmlns:a16="http://schemas.microsoft.com/office/drawing/2014/main" id="{D5D5D206-2AC6-45A8-9D6E-9787A8A88F71}"/>
              </a:ext>
            </a:extLst>
          </p:cNvPr>
          <p:cNvSpPr txBox="1"/>
          <p:nvPr/>
        </p:nvSpPr>
        <p:spPr>
          <a:xfrm>
            <a:off x="2133600" y="465422"/>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Current Process vs Future Process with Supporting Data</a:t>
            </a:r>
          </a:p>
        </p:txBody>
      </p:sp>
      <p:sp>
        <p:nvSpPr>
          <p:cNvPr id="10" name="Right Brace 9">
            <a:extLst>
              <a:ext uri="{FF2B5EF4-FFF2-40B4-BE49-F238E27FC236}">
                <a16:creationId xmlns:a16="http://schemas.microsoft.com/office/drawing/2014/main" id="{817FB27D-A374-4F19-8229-49F6488BB42F}"/>
              </a:ext>
            </a:extLst>
          </p:cNvPr>
          <p:cNvSpPr/>
          <p:nvPr/>
        </p:nvSpPr>
        <p:spPr>
          <a:xfrm>
            <a:off x="2454166" y="1676400"/>
            <a:ext cx="381000" cy="434748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AA34CDD-9D2D-40E5-9B26-F67B7F336209}"/>
              </a:ext>
            </a:extLst>
          </p:cNvPr>
          <p:cNvSpPr/>
          <p:nvPr/>
        </p:nvSpPr>
        <p:spPr>
          <a:xfrm>
            <a:off x="4038600" y="1644869"/>
            <a:ext cx="381000" cy="434748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F6D7A73D-3713-4EDE-9381-292573F5601F}"/>
              </a:ext>
            </a:extLst>
          </p:cNvPr>
          <p:cNvSpPr/>
          <p:nvPr/>
        </p:nvSpPr>
        <p:spPr>
          <a:xfrm>
            <a:off x="5600700" y="1676400"/>
            <a:ext cx="381000" cy="434748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BEE5A761-7295-44CA-A1F3-EADD6B9FB08D}"/>
              </a:ext>
            </a:extLst>
          </p:cNvPr>
          <p:cNvSpPr/>
          <p:nvPr/>
        </p:nvSpPr>
        <p:spPr>
          <a:xfrm>
            <a:off x="6972300" y="1676400"/>
            <a:ext cx="381000" cy="434748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41816646-E524-43F4-ABBD-996F23F9A02D}"/>
              </a:ext>
            </a:extLst>
          </p:cNvPr>
          <p:cNvSpPr txBox="1"/>
          <p:nvPr/>
        </p:nvSpPr>
        <p:spPr>
          <a:xfrm rot="16200000">
            <a:off x="1044467" y="3467099"/>
            <a:ext cx="3962401" cy="381000"/>
          </a:xfrm>
          <a:prstGeom prst="rect">
            <a:avLst/>
          </a:prstGeom>
          <a:noFill/>
        </p:spPr>
        <p:txBody>
          <a:bodyPr wrap="square" rtlCol="0">
            <a:spAutoFit/>
          </a:bodyPr>
          <a:lstStyle/>
          <a:p>
            <a:r>
              <a:rPr lang="en-US" b="1" dirty="0">
                <a:solidFill>
                  <a:srgbClr val="FF0000"/>
                </a:solidFill>
              </a:rPr>
              <a:t>OLD PROCESS DESCRIPTION</a:t>
            </a:r>
          </a:p>
        </p:txBody>
      </p:sp>
      <p:sp>
        <p:nvSpPr>
          <p:cNvPr id="15" name="TextBox 14">
            <a:extLst>
              <a:ext uri="{FF2B5EF4-FFF2-40B4-BE49-F238E27FC236}">
                <a16:creationId xmlns:a16="http://schemas.microsoft.com/office/drawing/2014/main" id="{23345BF1-18FC-4CBF-982C-72186D2C4E33}"/>
              </a:ext>
            </a:extLst>
          </p:cNvPr>
          <p:cNvSpPr txBox="1"/>
          <p:nvPr/>
        </p:nvSpPr>
        <p:spPr>
          <a:xfrm rot="16200000">
            <a:off x="2722181" y="3467099"/>
            <a:ext cx="3962401" cy="381000"/>
          </a:xfrm>
          <a:prstGeom prst="rect">
            <a:avLst/>
          </a:prstGeom>
          <a:noFill/>
        </p:spPr>
        <p:txBody>
          <a:bodyPr wrap="square" rtlCol="0">
            <a:spAutoFit/>
          </a:bodyPr>
          <a:lstStyle/>
          <a:p>
            <a:r>
              <a:rPr lang="en-US" b="1" dirty="0">
                <a:solidFill>
                  <a:srgbClr val="FF0000"/>
                </a:solidFill>
              </a:rPr>
              <a:t>NEW PROCESS DESCRIPTION</a:t>
            </a:r>
          </a:p>
        </p:txBody>
      </p:sp>
      <p:sp>
        <p:nvSpPr>
          <p:cNvPr id="16" name="TextBox 15">
            <a:extLst>
              <a:ext uri="{FF2B5EF4-FFF2-40B4-BE49-F238E27FC236}">
                <a16:creationId xmlns:a16="http://schemas.microsoft.com/office/drawing/2014/main" id="{ED2552D2-E298-4E39-BA0F-6709BFC683C8}"/>
              </a:ext>
            </a:extLst>
          </p:cNvPr>
          <p:cNvSpPr txBox="1"/>
          <p:nvPr/>
        </p:nvSpPr>
        <p:spPr>
          <a:xfrm rot="16200000">
            <a:off x="4263263" y="3052989"/>
            <a:ext cx="3962401" cy="381000"/>
          </a:xfrm>
          <a:prstGeom prst="rect">
            <a:avLst/>
          </a:prstGeom>
          <a:noFill/>
        </p:spPr>
        <p:txBody>
          <a:bodyPr wrap="square" rtlCol="0">
            <a:spAutoFit/>
          </a:bodyPr>
          <a:lstStyle/>
          <a:p>
            <a:r>
              <a:rPr lang="en-US" b="1" dirty="0">
                <a:solidFill>
                  <a:srgbClr val="FF0000"/>
                </a:solidFill>
              </a:rPr>
              <a:t>CHANGE EXPLANATION</a:t>
            </a:r>
          </a:p>
        </p:txBody>
      </p:sp>
      <p:sp>
        <p:nvSpPr>
          <p:cNvPr id="17" name="TextBox 16">
            <a:extLst>
              <a:ext uri="{FF2B5EF4-FFF2-40B4-BE49-F238E27FC236}">
                <a16:creationId xmlns:a16="http://schemas.microsoft.com/office/drawing/2014/main" id="{34C940F1-8094-4ACB-BDFB-995175EC2790}"/>
              </a:ext>
            </a:extLst>
          </p:cNvPr>
          <p:cNvSpPr txBox="1"/>
          <p:nvPr/>
        </p:nvSpPr>
        <p:spPr>
          <a:xfrm rot="16200000">
            <a:off x="5613846" y="3352827"/>
            <a:ext cx="3962401" cy="646331"/>
          </a:xfrm>
          <a:prstGeom prst="rect">
            <a:avLst/>
          </a:prstGeom>
          <a:noFill/>
        </p:spPr>
        <p:txBody>
          <a:bodyPr wrap="square" rtlCol="0">
            <a:spAutoFit/>
          </a:bodyPr>
          <a:lstStyle/>
          <a:p>
            <a:r>
              <a:rPr lang="en-US" b="1" dirty="0">
                <a:solidFill>
                  <a:srgbClr val="FF0000"/>
                </a:solidFill>
              </a:rPr>
              <a:t>LINKS TO DATA SUPPORTING THE IMPROVEMENT</a:t>
            </a:r>
          </a:p>
        </p:txBody>
      </p:sp>
    </p:spTree>
    <p:extLst>
      <p:ext uri="{BB962C8B-B14F-4D97-AF65-F5344CB8AC3E}">
        <p14:creationId xmlns:p14="http://schemas.microsoft.com/office/powerpoint/2010/main" val="275021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0C7C3-9631-4BAC-94B7-8E34297671F3}"/>
              </a:ext>
            </a:extLst>
          </p:cNvPr>
          <p:cNvPicPr>
            <a:picLocks noChangeAspect="1"/>
          </p:cNvPicPr>
          <p:nvPr/>
        </p:nvPicPr>
        <p:blipFill>
          <a:blip r:embed="rId2"/>
          <a:stretch>
            <a:fillRect/>
          </a:stretch>
        </p:blipFill>
        <p:spPr>
          <a:xfrm>
            <a:off x="381000" y="2274059"/>
            <a:ext cx="6705600" cy="4279141"/>
          </a:xfrm>
          <a:prstGeom prst="rect">
            <a:avLst/>
          </a:prstGeom>
        </p:spPr>
      </p:pic>
      <p:sp>
        <p:nvSpPr>
          <p:cNvPr id="5" name="TextBox 4">
            <a:extLst>
              <a:ext uri="{FF2B5EF4-FFF2-40B4-BE49-F238E27FC236}">
                <a16:creationId xmlns:a16="http://schemas.microsoft.com/office/drawing/2014/main" id="{5C4856F9-65B6-45ED-AEA1-2A182B6A42CF}"/>
              </a:ext>
            </a:extLst>
          </p:cNvPr>
          <p:cNvSpPr txBox="1"/>
          <p:nvPr/>
        </p:nvSpPr>
        <p:spPr>
          <a:xfrm>
            <a:off x="1752600" y="473060"/>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Updated Process Flow</a:t>
            </a:r>
          </a:p>
        </p:txBody>
      </p:sp>
      <p:sp>
        <p:nvSpPr>
          <p:cNvPr id="6" name="TextBox 5">
            <a:extLst>
              <a:ext uri="{FF2B5EF4-FFF2-40B4-BE49-F238E27FC236}">
                <a16:creationId xmlns:a16="http://schemas.microsoft.com/office/drawing/2014/main" id="{2EC91586-6230-4549-9120-BCEB74D69F97}"/>
              </a:ext>
            </a:extLst>
          </p:cNvPr>
          <p:cNvSpPr txBox="1"/>
          <p:nvPr/>
        </p:nvSpPr>
        <p:spPr>
          <a:xfrm>
            <a:off x="381000" y="1524000"/>
            <a:ext cx="8382000" cy="646331"/>
          </a:xfrm>
          <a:prstGeom prst="rect">
            <a:avLst/>
          </a:prstGeom>
          <a:noFill/>
        </p:spPr>
        <p:txBody>
          <a:bodyPr wrap="square" rtlCol="0">
            <a:spAutoFit/>
          </a:bodyPr>
          <a:lstStyle/>
          <a:p>
            <a:r>
              <a:rPr lang="en-US" b="1" dirty="0"/>
              <a:t>Updated Process Flow w/ sequence of operations changes </a:t>
            </a:r>
          </a:p>
          <a:p>
            <a:r>
              <a:rPr lang="en-US" b="1" dirty="0"/>
              <a:t>(summarizing pre and post changes, if applicable) </a:t>
            </a:r>
          </a:p>
        </p:txBody>
      </p:sp>
      <p:cxnSp>
        <p:nvCxnSpPr>
          <p:cNvPr id="8" name="Straight Arrow Connector 7">
            <a:extLst>
              <a:ext uri="{FF2B5EF4-FFF2-40B4-BE49-F238E27FC236}">
                <a16:creationId xmlns:a16="http://schemas.microsoft.com/office/drawing/2014/main" id="{1DEA70B3-D86E-4643-86F2-7D5E4AB65D28}"/>
              </a:ext>
            </a:extLst>
          </p:cNvPr>
          <p:cNvCxnSpPr>
            <a:cxnSpLocks/>
          </p:cNvCxnSpPr>
          <p:nvPr/>
        </p:nvCxnSpPr>
        <p:spPr>
          <a:xfrm flipH="1" flipV="1">
            <a:off x="6934200" y="4267200"/>
            <a:ext cx="838200" cy="369332"/>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4B5DEDEA-76CA-4271-9971-C189DFED126B}"/>
              </a:ext>
            </a:extLst>
          </p:cNvPr>
          <p:cNvCxnSpPr>
            <a:cxnSpLocks/>
          </p:cNvCxnSpPr>
          <p:nvPr/>
        </p:nvCxnSpPr>
        <p:spPr>
          <a:xfrm flipH="1">
            <a:off x="6934200" y="4636532"/>
            <a:ext cx="838200" cy="115466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6B22BCE7-BAE0-47B2-AA1F-884584823C68}"/>
              </a:ext>
            </a:extLst>
          </p:cNvPr>
          <p:cNvSpPr txBox="1"/>
          <p:nvPr/>
        </p:nvSpPr>
        <p:spPr>
          <a:xfrm>
            <a:off x="7772400" y="4267200"/>
            <a:ext cx="1371600" cy="615553"/>
          </a:xfrm>
          <a:prstGeom prst="rect">
            <a:avLst/>
          </a:prstGeom>
          <a:noFill/>
        </p:spPr>
        <p:txBody>
          <a:bodyPr wrap="square" rtlCol="0">
            <a:spAutoFit/>
          </a:bodyPr>
          <a:lstStyle/>
          <a:p>
            <a:r>
              <a:rPr lang="en-US" sz="1700" dirty="0"/>
              <a:t>Highlighting changes</a:t>
            </a:r>
          </a:p>
        </p:txBody>
      </p:sp>
    </p:spTree>
    <p:extLst>
      <p:ext uri="{BB962C8B-B14F-4D97-AF65-F5344CB8AC3E}">
        <p14:creationId xmlns:p14="http://schemas.microsoft.com/office/powerpoint/2010/main" val="4265297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1896DE-C721-49DE-848C-F0FF7D929DCB}"/>
              </a:ext>
            </a:extLst>
          </p:cNvPr>
          <p:cNvSpPr txBox="1"/>
          <p:nvPr/>
        </p:nvSpPr>
        <p:spPr>
          <a:xfrm>
            <a:off x="1676400" y="457200"/>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Equipment Type</a:t>
            </a:r>
          </a:p>
        </p:txBody>
      </p:sp>
      <p:pic>
        <p:nvPicPr>
          <p:cNvPr id="2" name="Picture 1">
            <a:extLst>
              <a:ext uri="{FF2B5EF4-FFF2-40B4-BE49-F238E27FC236}">
                <a16:creationId xmlns:a16="http://schemas.microsoft.com/office/drawing/2014/main" id="{C5E475C6-AE71-4C4A-BDBC-087FA62134B2}"/>
              </a:ext>
            </a:extLst>
          </p:cNvPr>
          <p:cNvPicPr>
            <a:picLocks noChangeAspect="1"/>
          </p:cNvPicPr>
          <p:nvPr/>
        </p:nvPicPr>
        <p:blipFill>
          <a:blip r:embed="rId2"/>
          <a:stretch>
            <a:fillRect/>
          </a:stretch>
        </p:blipFill>
        <p:spPr>
          <a:xfrm>
            <a:off x="385762" y="2500312"/>
            <a:ext cx="8372475" cy="1857375"/>
          </a:xfrm>
          <a:prstGeom prst="rect">
            <a:avLst/>
          </a:prstGeom>
        </p:spPr>
      </p:pic>
    </p:spTree>
    <p:extLst>
      <p:ext uri="{BB962C8B-B14F-4D97-AF65-F5344CB8AC3E}">
        <p14:creationId xmlns:p14="http://schemas.microsoft.com/office/powerpoint/2010/main" val="1014216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496715"/>
            <a:ext cx="5410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SREA Description</a:t>
            </a:r>
          </a:p>
          <a:p>
            <a:pPr algn="ctr"/>
            <a:r>
              <a:rPr lang="en-US" sz="2000" b="1" dirty="0">
                <a:latin typeface="Calibri" panose="020F0502020204030204" pitchFamily="34" charset="0"/>
                <a:cs typeface="Calibri" panose="020F0502020204030204" pitchFamily="34" charset="0"/>
              </a:rPr>
              <a:t>Current Plant Layout</a:t>
            </a:r>
          </a:p>
        </p:txBody>
      </p:sp>
      <p:pic>
        <p:nvPicPr>
          <p:cNvPr id="5" name="Picture 4"/>
          <p:cNvPicPr>
            <a:picLocks noChangeAspect="1"/>
          </p:cNvPicPr>
          <p:nvPr/>
        </p:nvPicPr>
        <p:blipFill>
          <a:blip r:embed="rId2"/>
          <a:stretch>
            <a:fillRect/>
          </a:stretch>
        </p:blipFill>
        <p:spPr>
          <a:xfrm>
            <a:off x="304800" y="1676400"/>
            <a:ext cx="8343900" cy="4657725"/>
          </a:xfrm>
          <a:prstGeom prst="rect">
            <a:avLst/>
          </a:prstGeom>
        </p:spPr>
      </p:pic>
      <p:sp>
        <p:nvSpPr>
          <p:cNvPr id="6" name="Rectangle 5">
            <a:extLst>
              <a:ext uri="{FF2B5EF4-FFF2-40B4-BE49-F238E27FC236}">
                <a16:creationId xmlns:a16="http://schemas.microsoft.com/office/drawing/2014/main" id="{5723ADCF-6386-471B-8084-13CFB0E33A47}"/>
              </a:ext>
            </a:extLst>
          </p:cNvPr>
          <p:cNvSpPr/>
          <p:nvPr/>
        </p:nvSpPr>
        <p:spPr>
          <a:xfrm rot="20326643">
            <a:off x="841991" y="2694998"/>
            <a:ext cx="706372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00"/>
                </a:highlight>
              </a:rPr>
              <a:t>EXAMPLE</a:t>
            </a:r>
          </a:p>
        </p:txBody>
      </p:sp>
    </p:spTree>
    <p:extLst>
      <p:ext uri="{BB962C8B-B14F-4D97-AF65-F5344CB8AC3E}">
        <p14:creationId xmlns:p14="http://schemas.microsoft.com/office/powerpoint/2010/main" val="411085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454591"/>
            <a:ext cx="5410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SREA Description</a:t>
            </a:r>
          </a:p>
          <a:p>
            <a:pPr algn="ctr"/>
            <a:r>
              <a:rPr lang="en-US" sz="2000" b="1" dirty="0">
                <a:latin typeface="Calibri" panose="020F0502020204030204" pitchFamily="34" charset="0"/>
                <a:cs typeface="Calibri" panose="020F0502020204030204" pitchFamily="34" charset="0"/>
              </a:rPr>
              <a:t>Future Plant Layout</a:t>
            </a:r>
          </a:p>
        </p:txBody>
      </p:sp>
      <p:pic>
        <p:nvPicPr>
          <p:cNvPr id="5" name="Picture 4"/>
          <p:cNvPicPr>
            <a:picLocks noChangeAspect="1"/>
          </p:cNvPicPr>
          <p:nvPr/>
        </p:nvPicPr>
        <p:blipFill>
          <a:blip r:embed="rId2"/>
          <a:stretch>
            <a:fillRect/>
          </a:stretch>
        </p:blipFill>
        <p:spPr>
          <a:xfrm>
            <a:off x="457200" y="1828800"/>
            <a:ext cx="8081963" cy="4220666"/>
          </a:xfrm>
          <a:prstGeom prst="rect">
            <a:avLst/>
          </a:prstGeom>
        </p:spPr>
      </p:pic>
      <p:sp>
        <p:nvSpPr>
          <p:cNvPr id="7" name="Rectangle 6">
            <a:extLst>
              <a:ext uri="{FF2B5EF4-FFF2-40B4-BE49-F238E27FC236}">
                <a16:creationId xmlns:a16="http://schemas.microsoft.com/office/drawing/2014/main" id="{8A1D08FD-92C4-4008-8013-11D49815BBDF}"/>
              </a:ext>
            </a:extLst>
          </p:cNvPr>
          <p:cNvSpPr/>
          <p:nvPr/>
        </p:nvSpPr>
        <p:spPr>
          <a:xfrm rot="20326643">
            <a:off x="923678" y="3152198"/>
            <a:ext cx="706372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00"/>
                </a:highlight>
              </a:rPr>
              <a:t>EXAMPLE</a:t>
            </a:r>
          </a:p>
        </p:txBody>
      </p:sp>
    </p:spTree>
    <p:extLst>
      <p:ext uri="{BB962C8B-B14F-4D97-AF65-F5344CB8AC3E}">
        <p14:creationId xmlns:p14="http://schemas.microsoft.com/office/powerpoint/2010/main" val="111892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097882-28EF-4AB7-A797-EF5CA1D70402}"/>
              </a:ext>
            </a:extLst>
          </p:cNvPr>
          <p:cNvPicPr>
            <a:picLocks noChangeAspect="1"/>
          </p:cNvPicPr>
          <p:nvPr/>
        </p:nvPicPr>
        <p:blipFill>
          <a:blip r:embed="rId3"/>
          <a:stretch>
            <a:fillRect/>
          </a:stretch>
        </p:blipFill>
        <p:spPr>
          <a:xfrm>
            <a:off x="999131" y="1434764"/>
            <a:ext cx="7145737" cy="470236"/>
          </a:xfrm>
          <a:prstGeom prst="rect">
            <a:avLst/>
          </a:prstGeom>
        </p:spPr>
      </p:pic>
      <p:sp>
        <p:nvSpPr>
          <p:cNvPr id="5" name="TextBox 4">
            <a:extLst>
              <a:ext uri="{FF2B5EF4-FFF2-40B4-BE49-F238E27FC236}">
                <a16:creationId xmlns:a16="http://schemas.microsoft.com/office/drawing/2014/main" id="{F5711C4F-A503-4C90-9072-B4E3CB88FAF1}"/>
              </a:ext>
            </a:extLst>
          </p:cNvPr>
          <p:cNvSpPr txBox="1"/>
          <p:nvPr/>
        </p:nvSpPr>
        <p:spPr>
          <a:xfrm>
            <a:off x="2438400" y="457200"/>
            <a:ext cx="5410200" cy="523220"/>
          </a:xfrm>
          <a:prstGeom prst="rect">
            <a:avLst/>
          </a:prstGeom>
          <a:noFill/>
        </p:spPr>
        <p:txBody>
          <a:bodyPr wrap="square" rtlCol="0">
            <a:spAutoFit/>
          </a:bodyPr>
          <a:lstStyle/>
          <a:p>
            <a:pPr algn="ctr"/>
            <a:r>
              <a:rPr lang="en-US" sz="2800" b="1" dirty="0"/>
              <a:t>SREA Process Overview</a:t>
            </a:r>
          </a:p>
        </p:txBody>
      </p:sp>
      <p:sp>
        <p:nvSpPr>
          <p:cNvPr id="6" name="TextBox 5">
            <a:extLst>
              <a:ext uri="{FF2B5EF4-FFF2-40B4-BE49-F238E27FC236}">
                <a16:creationId xmlns:a16="http://schemas.microsoft.com/office/drawing/2014/main" id="{662314D0-5C49-43FA-A92F-6A462199FC07}"/>
              </a:ext>
            </a:extLst>
          </p:cNvPr>
          <p:cNvSpPr txBox="1"/>
          <p:nvPr/>
        </p:nvSpPr>
        <p:spPr>
          <a:xfrm>
            <a:off x="152400" y="5507610"/>
            <a:ext cx="8991600" cy="1015663"/>
          </a:xfrm>
          <a:prstGeom prst="rect">
            <a:avLst/>
          </a:prstGeom>
          <a:noFill/>
        </p:spPr>
        <p:txBody>
          <a:bodyPr wrap="square" rtlCol="0">
            <a:spAutoFit/>
          </a:bodyPr>
          <a:lstStyle/>
          <a:p>
            <a:r>
              <a:rPr lang="en-US" sz="2000" b="1" i="1" dirty="0"/>
              <a:t>*NOTE:  SREA approval does NOT indicate an approval to ship parts.  SREA approval is an approval of the </a:t>
            </a:r>
            <a:r>
              <a:rPr lang="en-US" sz="2000" b="1" i="1" u="sng" dirty="0"/>
              <a:t>PLAN only</a:t>
            </a:r>
            <a:r>
              <a:rPr lang="en-US" sz="2000" b="1" i="1" dirty="0"/>
              <a:t>!  PPAP approval and any functional line trials are required PRIOR to shipping production parts.</a:t>
            </a:r>
          </a:p>
        </p:txBody>
      </p:sp>
      <p:pic>
        <p:nvPicPr>
          <p:cNvPr id="7" name="Picture 6">
            <a:extLst>
              <a:ext uri="{FF2B5EF4-FFF2-40B4-BE49-F238E27FC236}">
                <a16:creationId xmlns:a16="http://schemas.microsoft.com/office/drawing/2014/main" id="{0894E2DB-F283-451E-94DD-71884076167E}"/>
              </a:ext>
            </a:extLst>
          </p:cNvPr>
          <p:cNvPicPr>
            <a:picLocks noChangeAspect="1"/>
          </p:cNvPicPr>
          <p:nvPr/>
        </p:nvPicPr>
        <p:blipFill>
          <a:blip r:embed="rId4"/>
          <a:stretch>
            <a:fillRect/>
          </a:stretch>
        </p:blipFill>
        <p:spPr>
          <a:xfrm>
            <a:off x="1257300" y="1905000"/>
            <a:ext cx="6629400" cy="3697343"/>
          </a:xfrm>
          <a:prstGeom prst="rect">
            <a:avLst/>
          </a:prstGeom>
        </p:spPr>
      </p:pic>
    </p:spTree>
    <p:extLst>
      <p:ext uri="{BB962C8B-B14F-4D97-AF65-F5344CB8AC3E}">
        <p14:creationId xmlns:p14="http://schemas.microsoft.com/office/powerpoint/2010/main" val="2346826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4856F9-65B6-45ED-AEA1-2A182B6A42CF}"/>
              </a:ext>
            </a:extLst>
          </p:cNvPr>
          <p:cNvSpPr txBox="1"/>
          <p:nvPr/>
        </p:nvSpPr>
        <p:spPr>
          <a:xfrm>
            <a:off x="1819275" y="535286"/>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Updated FMEA</a:t>
            </a:r>
          </a:p>
        </p:txBody>
      </p:sp>
      <p:sp>
        <p:nvSpPr>
          <p:cNvPr id="6" name="TextBox 5">
            <a:extLst>
              <a:ext uri="{FF2B5EF4-FFF2-40B4-BE49-F238E27FC236}">
                <a16:creationId xmlns:a16="http://schemas.microsoft.com/office/drawing/2014/main" id="{2EC91586-6230-4549-9120-BCEB74D69F97}"/>
              </a:ext>
            </a:extLst>
          </p:cNvPr>
          <p:cNvSpPr txBox="1"/>
          <p:nvPr/>
        </p:nvSpPr>
        <p:spPr>
          <a:xfrm>
            <a:off x="381000" y="1524000"/>
            <a:ext cx="8382000" cy="646331"/>
          </a:xfrm>
          <a:prstGeom prst="rect">
            <a:avLst/>
          </a:prstGeom>
          <a:noFill/>
        </p:spPr>
        <p:txBody>
          <a:bodyPr wrap="square" rtlCol="0">
            <a:spAutoFit/>
          </a:bodyPr>
          <a:lstStyle/>
          <a:p>
            <a:r>
              <a:rPr lang="en-US" b="1" dirty="0"/>
              <a:t>Updated FMEA</a:t>
            </a:r>
          </a:p>
          <a:p>
            <a:r>
              <a:rPr lang="en-US" b="1" dirty="0"/>
              <a:t>(summarizing pre and post changes, if applicable) </a:t>
            </a:r>
          </a:p>
        </p:txBody>
      </p:sp>
      <p:sp>
        <p:nvSpPr>
          <p:cNvPr id="16" name="TextBox 15">
            <a:extLst>
              <a:ext uri="{FF2B5EF4-FFF2-40B4-BE49-F238E27FC236}">
                <a16:creationId xmlns:a16="http://schemas.microsoft.com/office/drawing/2014/main" id="{6B22BCE7-BAE0-47B2-AA1F-884584823C68}"/>
              </a:ext>
            </a:extLst>
          </p:cNvPr>
          <p:cNvSpPr txBox="1"/>
          <p:nvPr/>
        </p:nvSpPr>
        <p:spPr>
          <a:xfrm>
            <a:off x="6729301" y="3429000"/>
            <a:ext cx="2138473" cy="1661993"/>
          </a:xfrm>
          <a:prstGeom prst="rect">
            <a:avLst/>
          </a:prstGeom>
          <a:noFill/>
        </p:spPr>
        <p:txBody>
          <a:bodyPr wrap="square" rtlCol="0">
            <a:spAutoFit/>
          </a:bodyPr>
          <a:lstStyle/>
          <a:p>
            <a:r>
              <a:rPr lang="en-US" sz="1700" dirty="0"/>
              <a:t>Highlight changes or make notes of updates if recommended actions section isn’t updated.</a:t>
            </a:r>
          </a:p>
        </p:txBody>
      </p:sp>
      <p:sp>
        <p:nvSpPr>
          <p:cNvPr id="3" name="TextBox 2">
            <a:extLst>
              <a:ext uri="{FF2B5EF4-FFF2-40B4-BE49-F238E27FC236}">
                <a16:creationId xmlns:a16="http://schemas.microsoft.com/office/drawing/2014/main" id="{11A085F1-ACBB-4482-9E1B-EB30AE376698}"/>
              </a:ext>
            </a:extLst>
          </p:cNvPr>
          <p:cNvSpPr txBox="1"/>
          <p:nvPr/>
        </p:nvSpPr>
        <p:spPr>
          <a:xfrm>
            <a:off x="285750" y="2362200"/>
            <a:ext cx="609600" cy="369332"/>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9FDB1B65-7F89-4974-A9F0-150D4E78FB4B}"/>
              </a:ext>
            </a:extLst>
          </p:cNvPr>
          <p:cNvSpPr txBox="1"/>
          <p:nvPr/>
        </p:nvSpPr>
        <p:spPr>
          <a:xfrm>
            <a:off x="895350" y="2559057"/>
            <a:ext cx="1847850" cy="369332"/>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488D68AE-B81B-415B-A36C-A6618398D392}"/>
              </a:ext>
            </a:extLst>
          </p:cNvPr>
          <p:cNvSpPr txBox="1"/>
          <p:nvPr/>
        </p:nvSpPr>
        <p:spPr>
          <a:xfrm>
            <a:off x="3810000" y="2559057"/>
            <a:ext cx="1143000" cy="369332"/>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AB87F384-AF0F-48A0-B3EC-B31BA02BB30B}"/>
              </a:ext>
            </a:extLst>
          </p:cNvPr>
          <p:cNvSpPr txBox="1"/>
          <p:nvPr/>
        </p:nvSpPr>
        <p:spPr>
          <a:xfrm>
            <a:off x="5710238" y="2559057"/>
            <a:ext cx="619123" cy="369332"/>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3BDDD6F0-265D-4BB3-8690-39714512B18A}"/>
              </a:ext>
            </a:extLst>
          </p:cNvPr>
          <p:cNvPicPr>
            <a:picLocks noChangeAspect="1"/>
          </p:cNvPicPr>
          <p:nvPr/>
        </p:nvPicPr>
        <p:blipFill>
          <a:blip r:embed="rId2"/>
          <a:stretch>
            <a:fillRect/>
          </a:stretch>
        </p:blipFill>
        <p:spPr>
          <a:xfrm>
            <a:off x="276225" y="2394466"/>
            <a:ext cx="6181725" cy="4114800"/>
          </a:xfrm>
          <a:prstGeom prst="rect">
            <a:avLst/>
          </a:prstGeom>
        </p:spPr>
      </p:pic>
      <p:sp>
        <p:nvSpPr>
          <p:cNvPr id="13" name="Right Brace 12">
            <a:extLst>
              <a:ext uri="{FF2B5EF4-FFF2-40B4-BE49-F238E27FC236}">
                <a16:creationId xmlns:a16="http://schemas.microsoft.com/office/drawing/2014/main" id="{44242865-7346-4B17-B6D8-4AB71FF8368F}"/>
              </a:ext>
            </a:extLst>
          </p:cNvPr>
          <p:cNvSpPr/>
          <p:nvPr/>
        </p:nvSpPr>
        <p:spPr>
          <a:xfrm>
            <a:off x="1233377" y="3820944"/>
            <a:ext cx="304800" cy="615553"/>
          </a:xfrm>
          <a:prstGeom prst="rightBrace">
            <a:avLst/>
          </a:prstGeom>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23BFB9A2-B359-4A68-AC97-739D01422A0E}"/>
              </a:ext>
            </a:extLst>
          </p:cNvPr>
          <p:cNvSpPr txBox="1"/>
          <p:nvPr/>
        </p:nvSpPr>
        <p:spPr>
          <a:xfrm>
            <a:off x="1538176" y="3990220"/>
            <a:ext cx="2271824" cy="276999"/>
          </a:xfrm>
          <a:prstGeom prst="rect">
            <a:avLst/>
          </a:prstGeom>
          <a:noFill/>
        </p:spPr>
        <p:txBody>
          <a:bodyPr wrap="square" rtlCol="0">
            <a:spAutoFit/>
          </a:bodyPr>
          <a:lstStyle/>
          <a:p>
            <a:r>
              <a:rPr lang="en-US" sz="1200" dirty="0">
                <a:solidFill>
                  <a:srgbClr val="FF0000"/>
                </a:solidFill>
              </a:rPr>
              <a:t>Added due to PTR# 135978</a:t>
            </a:r>
          </a:p>
        </p:txBody>
      </p:sp>
    </p:spTree>
    <p:extLst>
      <p:ext uri="{BB962C8B-B14F-4D97-AF65-F5344CB8AC3E}">
        <p14:creationId xmlns:p14="http://schemas.microsoft.com/office/powerpoint/2010/main" val="63949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AEC280-77D3-4311-B4D1-C4CFA04C1528}"/>
              </a:ext>
            </a:extLst>
          </p:cNvPr>
          <p:cNvPicPr>
            <a:picLocks noChangeAspect="1"/>
          </p:cNvPicPr>
          <p:nvPr/>
        </p:nvPicPr>
        <p:blipFill>
          <a:blip r:embed="rId3"/>
          <a:stretch>
            <a:fillRect/>
          </a:stretch>
        </p:blipFill>
        <p:spPr>
          <a:xfrm>
            <a:off x="5254802" y="1447800"/>
            <a:ext cx="3860623" cy="2748834"/>
          </a:xfrm>
          <a:prstGeom prst="rect">
            <a:avLst/>
          </a:prstGeom>
        </p:spPr>
      </p:pic>
      <p:sp>
        <p:nvSpPr>
          <p:cNvPr id="5" name="TextBox 4">
            <a:extLst>
              <a:ext uri="{FF2B5EF4-FFF2-40B4-BE49-F238E27FC236}">
                <a16:creationId xmlns:a16="http://schemas.microsoft.com/office/drawing/2014/main" id="{5C4856F9-65B6-45ED-AEA1-2A182B6A42CF}"/>
              </a:ext>
            </a:extLst>
          </p:cNvPr>
          <p:cNvSpPr txBox="1"/>
          <p:nvPr/>
        </p:nvSpPr>
        <p:spPr>
          <a:xfrm>
            <a:off x="1684699" y="506519"/>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Updated Control Plan</a:t>
            </a:r>
          </a:p>
        </p:txBody>
      </p:sp>
      <p:sp>
        <p:nvSpPr>
          <p:cNvPr id="6" name="TextBox 5">
            <a:extLst>
              <a:ext uri="{FF2B5EF4-FFF2-40B4-BE49-F238E27FC236}">
                <a16:creationId xmlns:a16="http://schemas.microsoft.com/office/drawing/2014/main" id="{2EC91586-6230-4549-9120-BCEB74D69F97}"/>
              </a:ext>
            </a:extLst>
          </p:cNvPr>
          <p:cNvSpPr txBox="1"/>
          <p:nvPr/>
        </p:nvSpPr>
        <p:spPr>
          <a:xfrm>
            <a:off x="76200" y="1524000"/>
            <a:ext cx="8915400" cy="615553"/>
          </a:xfrm>
          <a:prstGeom prst="rect">
            <a:avLst/>
          </a:prstGeom>
          <a:noFill/>
        </p:spPr>
        <p:txBody>
          <a:bodyPr wrap="square" rtlCol="0">
            <a:spAutoFit/>
          </a:bodyPr>
          <a:lstStyle/>
          <a:p>
            <a:r>
              <a:rPr lang="en-US" b="1" dirty="0"/>
              <a:t>Updated Control Plan</a:t>
            </a:r>
          </a:p>
          <a:p>
            <a:r>
              <a:rPr lang="en-US" sz="1600" b="1" dirty="0"/>
              <a:t>(summarizing pre and post changes, if applicable) </a:t>
            </a:r>
          </a:p>
        </p:txBody>
      </p:sp>
      <p:cxnSp>
        <p:nvCxnSpPr>
          <p:cNvPr id="8" name="Straight Arrow Connector 7">
            <a:extLst>
              <a:ext uri="{FF2B5EF4-FFF2-40B4-BE49-F238E27FC236}">
                <a16:creationId xmlns:a16="http://schemas.microsoft.com/office/drawing/2014/main" id="{1DEA70B3-D86E-4643-86F2-7D5E4AB65D28}"/>
              </a:ext>
            </a:extLst>
          </p:cNvPr>
          <p:cNvCxnSpPr>
            <a:cxnSpLocks/>
            <a:stCxn id="16" idx="1"/>
          </p:cNvCxnSpPr>
          <p:nvPr/>
        </p:nvCxnSpPr>
        <p:spPr>
          <a:xfrm flipH="1" flipV="1">
            <a:off x="6629402" y="3124201"/>
            <a:ext cx="1142998" cy="1450776"/>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6B22BCE7-BAE0-47B2-AA1F-884584823C68}"/>
              </a:ext>
            </a:extLst>
          </p:cNvPr>
          <p:cNvSpPr txBox="1"/>
          <p:nvPr/>
        </p:nvSpPr>
        <p:spPr>
          <a:xfrm>
            <a:off x="7772400" y="4267200"/>
            <a:ext cx="1371600" cy="615553"/>
          </a:xfrm>
          <a:prstGeom prst="rect">
            <a:avLst/>
          </a:prstGeom>
          <a:noFill/>
        </p:spPr>
        <p:txBody>
          <a:bodyPr wrap="square" rtlCol="0">
            <a:spAutoFit/>
          </a:bodyPr>
          <a:lstStyle/>
          <a:p>
            <a:r>
              <a:rPr lang="en-US" sz="1700" dirty="0"/>
              <a:t>Highlighting changes</a:t>
            </a:r>
          </a:p>
        </p:txBody>
      </p:sp>
      <p:pic>
        <p:nvPicPr>
          <p:cNvPr id="10" name="Picture 9">
            <a:extLst>
              <a:ext uri="{FF2B5EF4-FFF2-40B4-BE49-F238E27FC236}">
                <a16:creationId xmlns:a16="http://schemas.microsoft.com/office/drawing/2014/main" id="{A3A7D76B-8FD4-4287-B009-7F81FEC2D71C}"/>
              </a:ext>
            </a:extLst>
          </p:cNvPr>
          <p:cNvPicPr>
            <a:picLocks noChangeAspect="1"/>
          </p:cNvPicPr>
          <p:nvPr/>
        </p:nvPicPr>
        <p:blipFill>
          <a:blip r:embed="rId4"/>
          <a:stretch>
            <a:fillRect/>
          </a:stretch>
        </p:blipFill>
        <p:spPr>
          <a:xfrm>
            <a:off x="122943" y="2971800"/>
            <a:ext cx="5342655" cy="3429000"/>
          </a:xfrm>
          <a:prstGeom prst="rect">
            <a:avLst/>
          </a:prstGeom>
        </p:spPr>
      </p:pic>
      <p:cxnSp>
        <p:nvCxnSpPr>
          <p:cNvPr id="14" name="Straight Arrow Connector 13">
            <a:extLst>
              <a:ext uri="{FF2B5EF4-FFF2-40B4-BE49-F238E27FC236}">
                <a16:creationId xmlns:a16="http://schemas.microsoft.com/office/drawing/2014/main" id="{A30A1839-1781-48BF-89CC-3EB264BB4F3B}"/>
              </a:ext>
            </a:extLst>
          </p:cNvPr>
          <p:cNvCxnSpPr>
            <a:cxnSpLocks/>
            <a:stCxn id="15" idx="1"/>
          </p:cNvCxnSpPr>
          <p:nvPr/>
        </p:nvCxnSpPr>
        <p:spPr>
          <a:xfrm flipH="1">
            <a:off x="3886200" y="5717977"/>
            <a:ext cx="2895600" cy="301823"/>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6A29B6D2-78A8-4496-A819-ABA56F99029A}"/>
              </a:ext>
            </a:extLst>
          </p:cNvPr>
          <p:cNvSpPr txBox="1"/>
          <p:nvPr/>
        </p:nvSpPr>
        <p:spPr>
          <a:xfrm>
            <a:off x="6781800" y="5410200"/>
            <a:ext cx="1371600" cy="615553"/>
          </a:xfrm>
          <a:prstGeom prst="rect">
            <a:avLst/>
          </a:prstGeom>
          <a:noFill/>
        </p:spPr>
        <p:txBody>
          <a:bodyPr wrap="square" rtlCol="0">
            <a:spAutoFit/>
          </a:bodyPr>
          <a:lstStyle/>
          <a:p>
            <a:r>
              <a:rPr lang="en-US" sz="1700" dirty="0"/>
              <a:t>Completing revision log</a:t>
            </a:r>
          </a:p>
        </p:txBody>
      </p:sp>
    </p:spTree>
    <p:extLst>
      <p:ext uri="{BB962C8B-B14F-4D97-AF65-F5344CB8AC3E}">
        <p14:creationId xmlns:p14="http://schemas.microsoft.com/office/powerpoint/2010/main" val="658364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ABDC71-C796-403B-B262-7623112D2C1A}"/>
              </a:ext>
            </a:extLst>
          </p:cNvPr>
          <p:cNvSpPr txBox="1"/>
          <p:nvPr/>
        </p:nvSpPr>
        <p:spPr>
          <a:xfrm>
            <a:off x="1752600" y="513170"/>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Lot Number Format and Methodology</a:t>
            </a:r>
          </a:p>
        </p:txBody>
      </p:sp>
      <p:pic>
        <p:nvPicPr>
          <p:cNvPr id="8" name="Content Placeholder 3">
            <a:extLst>
              <a:ext uri="{FF2B5EF4-FFF2-40B4-BE49-F238E27FC236}">
                <a16:creationId xmlns:a16="http://schemas.microsoft.com/office/drawing/2014/main" id="{F2B36695-0647-4E53-9020-01C7CE578831}"/>
              </a:ext>
            </a:extLst>
          </p:cNvPr>
          <p:cNvPicPr>
            <a:picLocks noGrp="1" noChangeAspect="1"/>
          </p:cNvPicPr>
          <p:nvPr>
            <p:ph idx="1"/>
          </p:nvPr>
        </p:nvPicPr>
        <p:blipFill rotWithShape="1">
          <a:blip r:embed="rId3"/>
          <a:srcRect t="14562" b="-14562"/>
          <a:stretch/>
        </p:blipFill>
        <p:spPr>
          <a:xfrm>
            <a:off x="51865" y="2218238"/>
            <a:ext cx="4262111" cy="3068720"/>
          </a:xfrm>
          <a:prstGeom prst="rect">
            <a:avLst/>
          </a:prstGeom>
        </p:spPr>
      </p:pic>
      <p:pic>
        <p:nvPicPr>
          <p:cNvPr id="9" name="Picture 8">
            <a:extLst>
              <a:ext uri="{FF2B5EF4-FFF2-40B4-BE49-F238E27FC236}">
                <a16:creationId xmlns:a16="http://schemas.microsoft.com/office/drawing/2014/main" id="{96FF10D2-08E2-44D6-B603-9731E7365992}"/>
              </a:ext>
            </a:extLst>
          </p:cNvPr>
          <p:cNvPicPr>
            <a:picLocks noChangeAspect="1"/>
          </p:cNvPicPr>
          <p:nvPr/>
        </p:nvPicPr>
        <p:blipFill rotWithShape="1">
          <a:blip r:embed="rId4"/>
          <a:srcRect l="-23826" t="14469" r="23826" b="-14469"/>
          <a:stretch/>
        </p:blipFill>
        <p:spPr>
          <a:xfrm>
            <a:off x="3581400" y="2201087"/>
            <a:ext cx="2998986" cy="2353241"/>
          </a:xfrm>
          <a:prstGeom prst="rect">
            <a:avLst/>
          </a:prstGeom>
        </p:spPr>
      </p:pic>
      <p:sp>
        <p:nvSpPr>
          <p:cNvPr id="2" name="TextBox 1">
            <a:extLst>
              <a:ext uri="{FF2B5EF4-FFF2-40B4-BE49-F238E27FC236}">
                <a16:creationId xmlns:a16="http://schemas.microsoft.com/office/drawing/2014/main" id="{ADA58800-AFAD-4AA6-934C-8E036287BD18}"/>
              </a:ext>
            </a:extLst>
          </p:cNvPr>
          <p:cNvSpPr txBox="1"/>
          <p:nvPr/>
        </p:nvSpPr>
        <p:spPr>
          <a:xfrm>
            <a:off x="6440689" y="2506124"/>
            <a:ext cx="891863" cy="215444"/>
          </a:xfrm>
          <a:prstGeom prst="rect">
            <a:avLst/>
          </a:prstGeom>
          <a:noFill/>
        </p:spPr>
        <p:txBody>
          <a:bodyPr wrap="square" rtlCol="0">
            <a:spAutoFit/>
          </a:bodyPr>
          <a:lstStyle/>
          <a:p>
            <a:r>
              <a:rPr lang="en-US" sz="800" dirty="0">
                <a:solidFill>
                  <a:srgbClr val="0070C0"/>
                </a:solidFill>
              </a:rPr>
              <a:t>Supplier Code</a:t>
            </a:r>
          </a:p>
        </p:txBody>
      </p:sp>
      <p:sp>
        <p:nvSpPr>
          <p:cNvPr id="10" name="TextBox 9">
            <a:extLst>
              <a:ext uri="{FF2B5EF4-FFF2-40B4-BE49-F238E27FC236}">
                <a16:creationId xmlns:a16="http://schemas.microsoft.com/office/drawing/2014/main" id="{18BB2B46-5AA2-43E9-A279-7D634278D788}"/>
              </a:ext>
            </a:extLst>
          </p:cNvPr>
          <p:cNvSpPr txBox="1"/>
          <p:nvPr/>
        </p:nvSpPr>
        <p:spPr>
          <a:xfrm>
            <a:off x="6477000" y="2870174"/>
            <a:ext cx="891863" cy="215444"/>
          </a:xfrm>
          <a:prstGeom prst="rect">
            <a:avLst/>
          </a:prstGeom>
          <a:noFill/>
        </p:spPr>
        <p:txBody>
          <a:bodyPr wrap="square" rtlCol="0">
            <a:spAutoFit/>
          </a:bodyPr>
          <a:lstStyle/>
          <a:p>
            <a:r>
              <a:rPr lang="en-US" sz="800" dirty="0">
                <a:solidFill>
                  <a:srgbClr val="0070C0"/>
                </a:solidFill>
              </a:rPr>
              <a:t>Supplier Part #</a:t>
            </a:r>
          </a:p>
        </p:txBody>
      </p:sp>
      <p:sp>
        <p:nvSpPr>
          <p:cNvPr id="11" name="Rectangle 10">
            <a:extLst>
              <a:ext uri="{FF2B5EF4-FFF2-40B4-BE49-F238E27FC236}">
                <a16:creationId xmlns:a16="http://schemas.microsoft.com/office/drawing/2014/main" id="{1D88931D-55C3-4B2F-A8B3-EEDE23805C19}"/>
              </a:ext>
            </a:extLst>
          </p:cNvPr>
          <p:cNvSpPr/>
          <p:nvPr/>
        </p:nvSpPr>
        <p:spPr>
          <a:xfrm>
            <a:off x="1294289" y="1326467"/>
            <a:ext cx="6325712"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highlight>
                  <a:srgbClr val="FFFF00"/>
                </a:highlight>
              </a:rPr>
              <a:t>EXAMPLES</a:t>
            </a:r>
          </a:p>
        </p:txBody>
      </p:sp>
      <p:sp>
        <p:nvSpPr>
          <p:cNvPr id="3" name="TextBox 2">
            <a:extLst>
              <a:ext uri="{FF2B5EF4-FFF2-40B4-BE49-F238E27FC236}">
                <a16:creationId xmlns:a16="http://schemas.microsoft.com/office/drawing/2014/main" id="{6ABFEAE1-CDFC-45C6-849B-C7CFE1D0C7A2}"/>
              </a:ext>
            </a:extLst>
          </p:cNvPr>
          <p:cNvSpPr txBox="1"/>
          <p:nvPr/>
        </p:nvSpPr>
        <p:spPr>
          <a:xfrm>
            <a:off x="51865" y="5122934"/>
            <a:ext cx="5129735" cy="1200329"/>
          </a:xfrm>
          <a:prstGeom prst="rect">
            <a:avLst/>
          </a:prstGeom>
          <a:noFill/>
        </p:spPr>
        <p:txBody>
          <a:bodyPr wrap="square" rtlCol="0">
            <a:spAutoFit/>
          </a:bodyPr>
          <a:lstStyle/>
          <a:p>
            <a:r>
              <a:rPr lang="en-US" dirty="0"/>
              <a:t>*NOTE that lot number may not always be included on individual parts.</a:t>
            </a:r>
          </a:p>
          <a:p>
            <a:r>
              <a:rPr lang="en-US" dirty="0"/>
              <a:t>Be sure to include a copy of the label showing your lot # format.</a:t>
            </a:r>
          </a:p>
        </p:txBody>
      </p:sp>
      <p:pic>
        <p:nvPicPr>
          <p:cNvPr id="5" name="Picture 4">
            <a:extLst>
              <a:ext uri="{FF2B5EF4-FFF2-40B4-BE49-F238E27FC236}">
                <a16:creationId xmlns:a16="http://schemas.microsoft.com/office/drawing/2014/main" id="{18851C56-9AE5-4F02-BFB5-FB2301F08E9E}"/>
              </a:ext>
            </a:extLst>
          </p:cNvPr>
          <p:cNvPicPr>
            <a:picLocks noChangeAspect="1"/>
          </p:cNvPicPr>
          <p:nvPr/>
        </p:nvPicPr>
        <p:blipFill>
          <a:blip r:embed="rId5"/>
          <a:stretch>
            <a:fillRect/>
          </a:stretch>
        </p:blipFill>
        <p:spPr>
          <a:xfrm>
            <a:off x="5434653" y="4246888"/>
            <a:ext cx="3273865" cy="1903324"/>
          </a:xfrm>
          <a:prstGeom prst="rect">
            <a:avLst/>
          </a:prstGeom>
        </p:spPr>
      </p:pic>
      <p:cxnSp>
        <p:nvCxnSpPr>
          <p:cNvPr id="7" name="Straight Arrow Connector 6">
            <a:extLst>
              <a:ext uri="{FF2B5EF4-FFF2-40B4-BE49-F238E27FC236}">
                <a16:creationId xmlns:a16="http://schemas.microsoft.com/office/drawing/2014/main" id="{024F0191-C730-4D45-8661-1700AE2527E5}"/>
              </a:ext>
            </a:extLst>
          </p:cNvPr>
          <p:cNvCxnSpPr>
            <a:cxnSpLocks/>
          </p:cNvCxnSpPr>
          <p:nvPr/>
        </p:nvCxnSpPr>
        <p:spPr>
          <a:xfrm flipV="1">
            <a:off x="4876800" y="5791200"/>
            <a:ext cx="1143000" cy="76200"/>
          </a:xfrm>
          <a:prstGeom prst="straightConnector1">
            <a:avLst/>
          </a:prstGeom>
          <a:ln w="31750">
            <a:solidFill>
              <a:srgbClr val="28F83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63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483CEC-B27E-4BBD-88B8-03A03750F96F}"/>
              </a:ext>
            </a:extLst>
          </p:cNvPr>
          <p:cNvSpPr txBox="1"/>
          <p:nvPr/>
        </p:nvSpPr>
        <p:spPr>
          <a:xfrm>
            <a:off x="2362200" y="457200"/>
            <a:ext cx="5410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Material Certification / Comparison</a:t>
            </a:r>
          </a:p>
        </p:txBody>
      </p:sp>
      <p:pic>
        <p:nvPicPr>
          <p:cNvPr id="5" name="Picture 4">
            <a:extLst>
              <a:ext uri="{FF2B5EF4-FFF2-40B4-BE49-F238E27FC236}">
                <a16:creationId xmlns:a16="http://schemas.microsoft.com/office/drawing/2014/main" id="{1CF24EF6-0571-4DE6-8A14-8BFEDD7D1218}"/>
              </a:ext>
            </a:extLst>
          </p:cNvPr>
          <p:cNvPicPr>
            <a:picLocks noChangeAspect="1"/>
          </p:cNvPicPr>
          <p:nvPr/>
        </p:nvPicPr>
        <p:blipFill>
          <a:blip r:embed="rId2"/>
          <a:stretch>
            <a:fillRect/>
          </a:stretch>
        </p:blipFill>
        <p:spPr>
          <a:xfrm>
            <a:off x="304800" y="1981200"/>
            <a:ext cx="6400798" cy="4599358"/>
          </a:xfrm>
          <a:prstGeom prst="rect">
            <a:avLst/>
          </a:prstGeom>
        </p:spPr>
      </p:pic>
      <p:sp>
        <p:nvSpPr>
          <p:cNvPr id="6" name="TextBox 5">
            <a:extLst>
              <a:ext uri="{FF2B5EF4-FFF2-40B4-BE49-F238E27FC236}">
                <a16:creationId xmlns:a16="http://schemas.microsoft.com/office/drawing/2014/main" id="{0F8D0406-B580-4B06-B282-79A3B29570A6}"/>
              </a:ext>
            </a:extLst>
          </p:cNvPr>
          <p:cNvSpPr txBox="1"/>
          <p:nvPr/>
        </p:nvSpPr>
        <p:spPr>
          <a:xfrm>
            <a:off x="3200400" y="1524000"/>
            <a:ext cx="5715000" cy="646331"/>
          </a:xfrm>
          <a:prstGeom prst="rect">
            <a:avLst/>
          </a:prstGeom>
          <a:noFill/>
        </p:spPr>
        <p:txBody>
          <a:bodyPr wrap="square" rtlCol="0">
            <a:spAutoFit/>
          </a:bodyPr>
          <a:lstStyle/>
          <a:p>
            <a:pPr algn="ctr"/>
            <a:r>
              <a:rPr lang="en-US" b="1" dirty="0"/>
              <a:t>*Include the specification requirements and summarize the differences in the material reports</a:t>
            </a:r>
          </a:p>
        </p:txBody>
      </p:sp>
    </p:spTree>
    <p:extLst>
      <p:ext uri="{BB962C8B-B14F-4D97-AF65-F5344CB8AC3E}">
        <p14:creationId xmlns:p14="http://schemas.microsoft.com/office/powerpoint/2010/main" val="1534023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C2AAC9-6B6C-4499-816D-9FCB400E9A11}"/>
              </a:ext>
            </a:extLst>
          </p:cNvPr>
          <p:cNvSpPr txBox="1"/>
          <p:nvPr/>
        </p:nvSpPr>
        <p:spPr>
          <a:xfrm>
            <a:off x="2209800" y="541228"/>
            <a:ext cx="5410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Dimensional Plan</a:t>
            </a:r>
          </a:p>
        </p:txBody>
      </p:sp>
      <p:pic>
        <p:nvPicPr>
          <p:cNvPr id="5" name="Picture 4">
            <a:extLst>
              <a:ext uri="{FF2B5EF4-FFF2-40B4-BE49-F238E27FC236}">
                <a16:creationId xmlns:a16="http://schemas.microsoft.com/office/drawing/2014/main" id="{CC5DAEE8-3BEC-4067-8B52-4252769200D4}"/>
              </a:ext>
            </a:extLst>
          </p:cNvPr>
          <p:cNvPicPr>
            <a:picLocks noChangeAspect="1"/>
          </p:cNvPicPr>
          <p:nvPr/>
        </p:nvPicPr>
        <p:blipFill>
          <a:blip r:embed="rId2"/>
          <a:stretch>
            <a:fillRect/>
          </a:stretch>
        </p:blipFill>
        <p:spPr>
          <a:xfrm>
            <a:off x="352772" y="1524000"/>
            <a:ext cx="5734744" cy="4845434"/>
          </a:xfrm>
          <a:prstGeom prst="rect">
            <a:avLst/>
          </a:prstGeom>
        </p:spPr>
      </p:pic>
      <p:sp>
        <p:nvSpPr>
          <p:cNvPr id="2" name="TextBox 1">
            <a:extLst>
              <a:ext uri="{FF2B5EF4-FFF2-40B4-BE49-F238E27FC236}">
                <a16:creationId xmlns:a16="http://schemas.microsoft.com/office/drawing/2014/main" id="{67406F7D-5105-45F3-8E2A-8448D1D47695}"/>
              </a:ext>
            </a:extLst>
          </p:cNvPr>
          <p:cNvSpPr txBox="1"/>
          <p:nvPr/>
        </p:nvSpPr>
        <p:spPr>
          <a:xfrm>
            <a:off x="2706505" y="1473993"/>
            <a:ext cx="3381011" cy="2462213"/>
          </a:xfrm>
          <a:prstGeom prst="rect">
            <a:avLst/>
          </a:prstGeom>
          <a:solidFill>
            <a:schemeClr val="accent1"/>
          </a:solidFill>
        </p:spPr>
        <p:txBody>
          <a:bodyPr wrap="square" rtlCol="0">
            <a:spAutoFit/>
          </a:bodyPr>
          <a:lstStyle/>
          <a:p>
            <a:r>
              <a:rPr lang="en-US" dirty="0"/>
              <a:t>Plan:  layout 5pcs/cavity for all dimensions.</a:t>
            </a:r>
          </a:p>
          <a:p>
            <a:endParaRPr lang="en-US" dirty="0"/>
          </a:p>
          <a:p>
            <a:r>
              <a:rPr lang="en-US" dirty="0"/>
              <a:t>30pcs/cavity for critical characteristics</a:t>
            </a:r>
          </a:p>
          <a:p>
            <a:endParaRPr lang="en-US" dirty="0"/>
          </a:p>
          <a:p>
            <a:r>
              <a:rPr lang="en-US" dirty="0"/>
              <a:t>Be sure to include the layout method.</a:t>
            </a:r>
          </a:p>
          <a:p>
            <a:endParaRPr lang="en-US" sz="1000" dirty="0"/>
          </a:p>
        </p:txBody>
      </p:sp>
      <p:pic>
        <p:nvPicPr>
          <p:cNvPr id="9" name="Picture 8">
            <a:extLst>
              <a:ext uri="{FF2B5EF4-FFF2-40B4-BE49-F238E27FC236}">
                <a16:creationId xmlns:a16="http://schemas.microsoft.com/office/drawing/2014/main" id="{1B6EAABC-712A-4319-9220-4362A25CCF76}"/>
              </a:ext>
            </a:extLst>
          </p:cNvPr>
          <p:cNvPicPr>
            <a:picLocks noChangeAspect="1"/>
          </p:cNvPicPr>
          <p:nvPr/>
        </p:nvPicPr>
        <p:blipFill>
          <a:blip r:embed="rId3"/>
          <a:stretch>
            <a:fillRect/>
          </a:stretch>
        </p:blipFill>
        <p:spPr>
          <a:xfrm>
            <a:off x="352772" y="1505350"/>
            <a:ext cx="2353733" cy="2399500"/>
          </a:xfrm>
          <a:prstGeom prst="rect">
            <a:avLst/>
          </a:prstGeom>
        </p:spPr>
      </p:pic>
      <p:cxnSp>
        <p:nvCxnSpPr>
          <p:cNvPr id="15" name="Straight Arrow Connector 14">
            <a:extLst>
              <a:ext uri="{FF2B5EF4-FFF2-40B4-BE49-F238E27FC236}">
                <a16:creationId xmlns:a16="http://schemas.microsoft.com/office/drawing/2014/main" id="{86C32E02-15C3-482D-A2A2-1651836E4081}"/>
              </a:ext>
            </a:extLst>
          </p:cNvPr>
          <p:cNvCxnSpPr>
            <a:cxnSpLocks/>
          </p:cNvCxnSpPr>
          <p:nvPr/>
        </p:nvCxnSpPr>
        <p:spPr>
          <a:xfrm flipH="1" flipV="1">
            <a:off x="2590800" y="1600200"/>
            <a:ext cx="304800" cy="16002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496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C2AAC9-6B6C-4499-816D-9FCB400E9A11}"/>
              </a:ext>
            </a:extLst>
          </p:cNvPr>
          <p:cNvSpPr txBox="1"/>
          <p:nvPr/>
        </p:nvSpPr>
        <p:spPr>
          <a:xfrm>
            <a:off x="2268648" y="466480"/>
            <a:ext cx="5410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Dimensional Analysis</a:t>
            </a:r>
          </a:p>
        </p:txBody>
      </p:sp>
      <p:pic>
        <p:nvPicPr>
          <p:cNvPr id="5" name="Picture 4">
            <a:extLst>
              <a:ext uri="{FF2B5EF4-FFF2-40B4-BE49-F238E27FC236}">
                <a16:creationId xmlns:a16="http://schemas.microsoft.com/office/drawing/2014/main" id="{CC5DAEE8-3BEC-4067-8B52-4252769200D4}"/>
              </a:ext>
            </a:extLst>
          </p:cNvPr>
          <p:cNvPicPr>
            <a:picLocks noChangeAspect="1"/>
          </p:cNvPicPr>
          <p:nvPr/>
        </p:nvPicPr>
        <p:blipFill>
          <a:blip r:embed="rId2"/>
          <a:stretch>
            <a:fillRect/>
          </a:stretch>
        </p:blipFill>
        <p:spPr>
          <a:xfrm>
            <a:off x="352772" y="1524000"/>
            <a:ext cx="5734744" cy="4845434"/>
          </a:xfrm>
          <a:prstGeom prst="rect">
            <a:avLst/>
          </a:prstGeom>
        </p:spPr>
      </p:pic>
      <p:sp>
        <p:nvSpPr>
          <p:cNvPr id="6" name="TextBox 5">
            <a:extLst>
              <a:ext uri="{FF2B5EF4-FFF2-40B4-BE49-F238E27FC236}">
                <a16:creationId xmlns:a16="http://schemas.microsoft.com/office/drawing/2014/main" id="{DB9E3293-4E6E-478A-8CBB-C88A55D92F43}"/>
              </a:ext>
            </a:extLst>
          </p:cNvPr>
          <p:cNvSpPr txBox="1"/>
          <p:nvPr/>
        </p:nvSpPr>
        <p:spPr>
          <a:xfrm>
            <a:off x="6324600" y="1676400"/>
            <a:ext cx="2438400" cy="1200329"/>
          </a:xfrm>
          <a:prstGeom prst="rect">
            <a:avLst/>
          </a:prstGeom>
          <a:noFill/>
        </p:spPr>
        <p:txBody>
          <a:bodyPr wrap="square" rtlCol="0">
            <a:spAutoFit/>
          </a:bodyPr>
          <a:lstStyle/>
          <a:p>
            <a:pPr algn="ctr"/>
            <a:r>
              <a:rPr lang="en-US" dirty="0"/>
              <a:t>Compare results side by side from each supplier/process for each dimension.</a:t>
            </a:r>
          </a:p>
        </p:txBody>
      </p:sp>
      <p:sp>
        <p:nvSpPr>
          <p:cNvPr id="7" name="TextBox 6">
            <a:extLst>
              <a:ext uri="{FF2B5EF4-FFF2-40B4-BE49-F238E27FC236}">
                <a16:creationId xmlns:a16="http://schemas.microsoft.com/office/drawing/2014/main" id="{DAF250EA-E5F3-4AEB-BC97-E97849369B35}"/>
              </a:ext>
            </a:extLst>
          </p:cNvPr>
          <p:cNvSpPr txBox="1"/>
          <p:nvPr/>
        </p:nvSpPr>
        <p:spPr>
          <a:xfrm>
            <a:off x="6352828" y="3204553"/>
            <a:ext cx="2438400" cy="1200329"/>
          </a:xfrm>
          <a:prstGeom prst="rect">
            <a:avLst/>
          </a:prstGeom>
          <a:noFill/>
        </p:spPr>
        <p:txBody>
          <a:bodyPr wrap="square" rtlCol="0">
            <a:spAutoFit/>
          </a:bodyPr>
          <a:lstStyle/>
          <a:p>
            <a:pPr algn="ctr"/>
            <a:r>
              <a:rPr lang="en-US" dirty="0"/>
              <a:t>Show the ballooned drawing that correlates to the dimensions.</a:t>
            </a:r>
          </a:p>
        </p:txBody>
      </p:sp>
      <p:sp>
        <p:nvSpPr>
          <p:cNvPr id="8" name="TextBox 7">
            <a:extLst>
              <a:ext uri="{FF2B5EF4-FFF2-40B4-BE49-F238E27FC236}">
                <a16:creationId xmlns:a16="http://schemas.microsoft.com/office/drawing/2014/main" id="{63AAF755-49C2-45BC-A4E1-92D2DC56FAB5}"/>
              </a:ext>
            </a:extLst>
          </p:cNvPr>
          <p:cNvSpPr txBox="1"/>
          <p:nvPr/>
        </p:nvSpPr>
        <p:spPr>
          <a:xfrm>
            <a:off x="6477000" y="4800600"/>
            <a:ext cx="2438400" cy="646331"/>
          </a:xfrm>
          <a:prstGeom prst="rect">
            <a:avLst/>
          </a:prstGeom>
          <a:noFill/>
        </p:spPr>
        <p:txBody>
          <a:bodyPr wrap="square" rtlCol="0">
            <a:spAutoFit/>
          </a:bodyPr>
          <a:lstStyle/>
          <a:p>
            <a:pPr algn="ctr"/>
            <a:r>
              <a:rPr lang="en-US" dirty="0"/>
              <a:t>Ensure to include each cavity.</a:t>
            </a:r>
          </a:p>
        </p:txBody>
      </p:sp>
      <p:cxnSp>
        <p:nvCxnSpPr>
          <p:cNvPr id="10" name="Straight Arrow Connector 9">
            <a:extLst>
              <a:ext uri="{FF2B5EF4-FFF2-40B4-BE49-F238E27FC236}">
                <a16:creationId xmlns:a16="http://schemas.microsoft.com/office/drawing/2014/main" id="{B239C305-A7D9-4796-8161-2033070ACD6B}"/>
              </a:ext>
            </a:extLst>
          </p:cNvPr>
          <p:cNvCxnSpPr/>
          <p:nvPr/>
        </p:nvCxnSpPr>
        <p:spPr>
          <a:xfrm flipH="1" flipV="1">
            <a:off x="5063058" y="1654277"/>
            <a:ext cx="1289770" cy="40312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465D1B9-1088-42C7-A2C5-E92087BE0EF7}"/>
              </a:ext>
            </a:extLst>
          </p:cNvPr>
          <p:cNvCxnSpPr>
            <a:cxnSpLocks/>
          </p:cNvCxnSpPr>
          <p:nvPr/>
        </p:nvCxnSpPr>
        <p:spPr>
          <a:xfrm flipH="1" flipV="1">
            <a:off x="2652886" y="1700048"/>
            <a:ext cx="3852342" cy="50975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A8D3DFB-AF7B-4CA8-AF3F-5EBAD23D54D8}"/>
              </a:ext>
            </a:extLst>
          </p:cNvPr>
          <p:cNvCxnSpPr>
            <a:cxnSpLocks/>
          </p:cNvCxnSpPr>
          <p:nvPr/>
        </p:nvCxnSpPr>
        <p:spPr>
          <a:xfrm flipH="1">
            <a:off x="5637373" y="3775815"/>
            <a:ext cx="1095028" cy="44661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FA37839-A709-4EDC-909C-523FD54D1733}"/>
              </a:ext>
            </a:extLst>
          </p:cNvPr>
          <p:cNvCxnSpPr>
            <a:cxnSpLocks/>
          </p:cNvCxnSpPr>
          <p:nvPr/>
        </p:nvCxnSpPr>
        <p:spPr>
          <a:xfrm flipH="1">
            <a:off x="1676400" y="5158108"/>
            <a:ext cx="5293085" cy="93789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3F8984-5692-425D-B38D-84BEADC98265}"/>
              </a:ext>
            </a:extLst>
          </p:cNvPr>
          <p:cNvCxnSpPr>
            <a:cxnSpLocks/>
          </p:cNvCxnSpPr>
          <p:nvPr/>
        </p:nvCxnSpPr>
        <p:spPr>
          <a:xfrm flipH="1" flipV="1">
            <a:off x="762000" y="1700048"/>
            <a:ext cx="5970402" cy="95187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048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7551DA-C94C-4486-BB7A-0799A448E3FA}"/>
              </a:ext>
            </a:extLst>
          </p:cNvPr>
          <p:cNvPicPr>
            <a:picLocks noChangeAspect="1"/>
          </p:cNvPicPr>
          <p:nvPr/>
        </p:nvPicPr>
        <p:blipFill>
          <a:blip r:embed="rId2"/>
          <a:stretch>
            <a:fillRect/>
          </a:stretch>
        </p:blipFill>
        <p:spPr>
          <a:xfrm>
            <a:off x="228600" y="1524000"/>
            <a:ext cx="6923755" cy="2850204"/>
          </a:xfrm>
          <a:prstGeom prst="rect">
            <a:avLst/>
          </a:prstGeom>
        </p:spPr>
      </p:pic>
      <p:pic>
        <p:nvPicPr>
          <p:cNvPr id="5" name="Picture 4">
            <a:extLst>
              <a:ext uri="{FF2B5EF4-FFF2-40B4-BE49-F238E27FC236}">
                <a16:creationId xmlns:a16="http://schemas.microsoft.com/office/drawing/2014/main" id="{BEC0C9C3-1693-4146-AF33-989CA1EF8965}"/>
              </a:ext>
            </a:extLst>
          </p:cNvPr>
          <p:cNvPicPr>
            <a:picLocks noChangeAspect="1"/>
          </p:cNvPicPr>
          <p:nvPr/>
        </p:nvPicPr>
        <p:blipFill>
          <a:blip r:embed="rId3"/>
          <a:stretch>
            <a:fillRect/>
          </a:stretch>
        </p:blipFill>
        <p:spPr>
          <a:xfrm>
            <a:off x="4705964" y="3124200"/>
            <a:ext cx="4209436" cy="3048000"/>
          </a:xfrm>
          <a:prstGeom prst="rect">
            <a:avLst/>
          </a:prstGeom>
        </p:spPr>
      </p:pic>
      <p:sp>
        <p:nvSpPr>
          <p:cNvPr id="6" name="TextBox 5">
            <a:extLst>
              <a:ext uri="{FF2B5EF4-FFF2-40B4-BE49-F238E27FC236}">
                <a16:creationId xmlns:a16="http://schemas.microsoft.com/office/drawing/2014/main" id="{CDF0143E-1EFA-4478-973E-17DEA2403158}"/>
              </a:ext>
            </a:extLst>
          </p:cNvPr>
          <p:cNvSpPr txBox="1"/>
          <p:nvPr/>
        </p:nvSpPr>
        <p:spPr>
          <a:xfrm>
            <a:off x="2409518" y="527473"/>
            <a:ext cx="5410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GHSP Dimensional Analysis Verification</a:t>
            </a:r>
          </a:p>
        </p:txBody>
      </p:sp>
      <p:sp>
        <p:nvSpPr>
          <p:cNvPr id="2" name="TextBox 1">
            <a:extLst>
              <a:ext uri="{FF2B5EF4-FFF2-40B4-BE49-F238E27FC236}">
                <a16:creationId xmlns:a16="http://schemas.microsoft.com/office/drawing/2014/main" id="{48386649-D78A-41C2-97D8-8FFB1DB2488B}"/>
              </a:ext>
            </a:extLst>
          </p:cNvPr>
          <p:cNvSpPr txBox="1"/>
          <p:nvPr/>
        </p:nvSpPr>
        <p:spPr>
          <a:xfrm>
            <a:off x="381000" y="4724400"/>
            <a:ext cx="4057037" cy="923330"/>
          </a:xfrm>
          <a:prstGeom prst="rect">
            <a:avLst/>
          </a:prstGeom>
          <a:noFill/>
        </p:spPr>
        <p:txBody>
          <a:bodyPr wrap="square" rtlCol="0">
            <a:spAutoFit/>
          </a:bodyPr>
          <a:lstStyle/>
          <a:p>
            <a:r>
              <a:rPr lang="en-US" b="1" dirty="0"/>
              <a:t>Depending on risk, GHSP may verify certain dimensions for comparison to supplier data.</a:t>
            </a:r>
          </a:p>
        </p:txBody>
      </p:sp>
    </p:spTree>
    <p:extLst>
      <p:ext uri="{BB962C8B-B14F-4D97-AF65-F5344CB8AC3E}">
        <p14:creationId xmlns:p14="http://schemas.microsoft.com/office/powerpoint/2010/main" val="2216122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8BE1A1-E69E-45BE-A3FC-7A62DB4F3207}"/>
              </a:ext>
            </a:extLst>
          </p:cNvPr>
          <p:cNvSpPr txBox="1"/>
          <p:nvPr/>
        </p:nvSpPr>
        <p:spPr>
          <a:xfrm>
            <a:off x="1828800" y="457200"/>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Capability Analysis</a:t>
            </a:r>
          </a:p>
        </p:txBody>
      </p:sp>
      <p:sp>
        <p:nvSpPr>
          <p:cNvPr id="5" name="Rectangle 4">
            <a:extLst>
              <a:ext uri="{FF2B5EF4-FFF2-40B4-BE49-F238E27FC236}">
                <a16:creationId xmlns:a16="http://schemas.microsoft.com/office/drawing/2014/main" id="{85B6A9AF-6C5B-4AEC-BA17-E2C54DBA932B}"/>
              </a:ext>
            </a:extLst>
          </p:cNvPr>
          <p:cNvSpPr/>
          <p:nvPr/>
        </p:nvSpPr>
        <p:spPr>
          <a:xfrm>
            <a:off x="76200" y="1469647"/>
            <a:ext cx="8991600" cy="5078313"/>
          </a:xfrm>
          <a:prstGeom prst="rect">
            <a:avLst/>
          </a:prstGeom>
        </p:spPr>
        <p:txBody>
          <a:bodyPr wrap="square">
            <a:spAutoFit/>
          </a:bodyPr>
          <a:lstStyle/>
          <a:p>
            <a:pPr algn="ctr"/>
            <a:r>
              <a:rPr lang="en-US" b="1" dirty="0"/>
              <a:t>REFERENCE THE AIAG SPC MANUAL FOR FURTHER </a:t>
            </a:r>
          </a:p>
          <a:p>
            <a:pPr algn="ctr"/>
            <a:r>
              <a:rPr lang="en-US" b="1" dirty="0"/>
              <a:t>CAPABILITY REQUIREMENTS</a:t>
            </a:r>
          </a:p>
          <a:p>
            <a:endParaRPr lang="en-US" sz="1600" dirty="0"/>
          </a:p>
          <a:p>
            <a:r>
              <a:rPr lang="en-US" sz="1600" b="1" i="1" dirty="0"/>
              <a:t>Note 1: If the data collected are not statistically stable, in control and normally distributed, special causes are to be eliminated and if still not normally distributed, the data should be matched to the expected distribution, such as Weibull, as appropriate, before calculation of Ppk. </a:t>
            </a:r>
          </a:p>
          <a:p>
            <a:r>
              <a:rPr lang="en-US" sz="1600" dirty="0"/>
              <a:t>For guidance on stability and control, see the Statistical Process Control (SPC) reference manual.</a:t>
            </a:r>
          </a:p>
          <a:p>
            <a:endParaRPr lang="en-US" sz="1600" dirty="0"/>
          </a:p>
          <a:p>
            <a:r>
              <a:rPr lang="en-US" sz="1600" dirty="0"/>
              <a:t>Note 2: The subgroup size of 5 should be considered a minimum for most situations. Where a process is highly automated and part to part (within subgroup) variation is small, larger subgroups may be necessary. </a:t>
            </a:r>
          </a:p>
          <a:p>
            <a:endParaRPr lang="en-US" sz="1600" dirty="0"/>
          </a:p>
          <a:p>
            <a:r>
              <a:rPr lang="en-US" sz="1600" dirty="0"/>
              <a:t>Note 3: For homogeneous processes, such as extrusion, it is recommended to measure 125 parts or samples which are evenly spaced throughout the population being evaluated.</a:t>
            </a:r>
          </a:p>
          <a:p>
            <a:endParaRPr lang="en-US" sz="1600" dirty="0"/>
          </a:p>
          <a:p>
            <a:r>
              <a:rPr lang="en-US" sz="1600" dirty="0"/>
              <a:t>Note 4: For bulk materials, process capability is typically not demonstrated.</a:t>
            </a:r>
          </a:p>
          <a:p>
            <a:endParaRPr lang="en-US" sz="1600" dirty="0"/>
          </a:p>
          <a:p>
            <a:r>
              <a:rPr lang="en-US" sz="1600" b="1" i="1" dirty="0"/>
              <a:t>Note 5: The process capability requirement for both “initial process capability” and “final process capability” demonstration is Ppk &gt; 1.67.</a:t>
            </a:r>
          </a:p>
        </p:txBody>
      </p:sp>
    </p:spTree>
    <p:extLst>
      <p:ext uri="{BB962C8B-B14F-4D97-AF65-F5344CB8AC3E}">
        <p14:creationId xmlns:p14="http://schemas.microsoft.com/office/powerpoint/2010/main" val="4019717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FDF1-E445-4019-8A31-C16BBF5C3D36}"/>
              </a:ext>
            </a:extLst>
          </p:cNvPr>
          <p:cNvSpPr>
            <a:spLocks noGrp="1"/>
          </p:cNvSpPr>
          <p:nvPr>
            <p:ph type="title"/>
          </p:nvPr>
        </p:nvSpPr>
        <p:spPr>
          <a:xfrm>
            <a:off x="0" y="1447800"/>
            <a:ext cx="8915400" cy="685800"/>
          </a:xfrm>
        </p:spPr>
        <p:txBody>
          <a:bodyPr/>
          <a:lstStyle/>
          <a:p>
            <a:r>
              <a:rPr lang="en-US" sz="1400" dirty="0"/>
              <a:t>Capability (Pre vs Post / Current vs New) on all SC's/CC’s – if there are no SC/CC’s, supplier is to choose a dimension to verify.</a:t>
            </a:r>
          </a:p>
        </p:txBody>
      </p:sp>
      <p:sp>
        <p:nvSpPr>
          <p:cNvPr id="4" name="TextBox 3">
            <a:extLst>
              <a:ext uri="{FF2B5EF4-FFF2-40B4-BE49-F238E27FC236}">
                <a16:creationId xmlns:a16="http://schemas.microsoft.com/office/drawing/2014/main" id="{91CF8E5E-3295-49A6-A1AA-D6591815D2AF}"/>
              </a:ext>
            </a:extLst>
          </p:cNvPr>
          <p:cNvSpPr txBox="1"/>
          <p:nvPr/>
        </p:nvSpPr>
        <p:spPr>
          <a:xfrm>
            <a:off x="1752600" y="487861"/>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Capability Analysis</a:t>
            </a:r>
          </a:p>
        </p:txBody>
      </p:sp>
      <p:pic>
        <p:nvPicPr>
          <p:cNvPr id="5" name="Picture 4">
            <a:extLst>
              <a:ext uri="{FF2B5EF4-FFF2-40B4-BE49-F238E27FC236}">
                <a16:creationId xmlns:a16="http://schemas.microsoft.com/office/drawing/2014/main" id="{678B09DE-3605-4F06-9F5E-CFFDBFB20D24}"/>
              </a:ext>
            </a:extLst>
          </p:cNvPr>
          <p:cNvPicPr>
            <a:picLocks noChangeAspect="1"/>
          </p:cNvPicPr>
          <p:nvPr/>
        </p:nvPicPr>
        <p:blipFill>
          <a:blip r:embed="rId2"/>
          <a:stretch>
            <a:fillRect/>
          </a:stretch>
        </p:blipFill>
        <p:spPr>
          <a:xfrm>
            <a:off x="152400" y="2353270"/>
            <a:ext cx="6019800" cy="4182438"/>
          </a:xfrm>
          <a:prstGeom prst="rect">
            <a:avLst/>
          </a:prstGeom>
        </p:spPr>
      </p:pic>
      <p:cxnSp>
        <p:nvCxnSpPr>
          <p:cNvPr id="7" name="Straight Arrow Connector 6">
            <a:extLst>
              <a:ext uri="{FF2B5EF4-FFF2-40B4-BE49-F238E27FC236}">
                <a16:creationId xmlns:a16="http://schemas.microsoft.com/office/drawing/2014/main" id="{ADDBA586-5CB9-4E6D-8EEA-4D8D07843097}"/>
              </a:ext>
            </a:extLst>
          </p:cNvPr>
          <p:cNvCxnSpPr>
            <a:cxnSpLocks/>
          </p:cNvCxnSpPr>
          <p:nvPr/>
        </p:nvCxnSpPr>
        <p:spPr>
          <a:xfrm flipH="1">
            <a:off x="3276600" y="2738735"/>
            <a:ext cx="3179379" cy="3854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5668B4-952A-440A-BCD8-C6DF2B937A71}"/>
              </a:ext>
            </a:extLst>
          </p:cNvPr>
          <p:cNvCxnSpPr>
            <a:cxnSpLocks/>
          </p:cNvCxnSpPr>
          <p:nvPr/>
        </p:nvCxnSpPr>
        <p:spPr>
          <a:xfrm flipH="1" flipV="1">
            <a:off x="5372100" y="4114801"/>
            <a:ext cx="1257300" cy="7041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504950-83AF-40D7-A2D7-845540781ADA}"/>
              </a:ext>
            </a:extLst>
          </p:cNvPr>
          <p:cNvCxnSpPr>
            <a:cxnSpLocks/>
          </p:cNvCxnSpPr>
          <p:nvPr/>
        </p:nvCxnSpPr>
        <p:spPr>
          <a:xfrm flipH="1">
            <a:off x="3245070" y="2738735"/>
            <a:ext cx="3284482" cy="17591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B1505E5-7703-49C3-92B1-9A0FB983D9D4}"/>
              </a:ext>
            </a:extLst>
          </p:cNvPr>
          <p:cNvSpPr txBox="1"/>
          <p:nvPr/>
        </p:nvSpPr>
        <p:spPr>
          <a:xfrm>
            <a:off x="6511157" y="2305185"/>
            <a:ext cx="2404243" cy="646331"/>
          </a:xfrm>
          <a:prstGeom prst="rect">
            <a:avLst/>
          </a:prstGeom>
          <a:noFill/>
        </p:spPr>
        <p:txBody>
          <a:bodyPr wrap="square" rtlCol="0">
            <a:spAutoFit/>
          </a:bodyPr>
          <a:lstStyle/>
          <a:p>
            <a:r>
              <a:rPr lang="en-US" dirty="0"/>
              <a:t>Must be statistically stable and in control</a:t>
            </a:r>
          </a:p>
        </p:txBody>
      </p:sp>
      <p:sp>
        <p:nvSpPr>
          <p:cNvPr id="15" name="TextBox 14">
            <a:extLst>
              <a:ext uri="{FF2B5EF4-FFF2-40B4-BE49-F238E27FC236}">
                <a16:creationId xmlns:a16="http://schemas.microsoft.com/office/drawing/2014/main" id="{E992D94B-812A-4A52-B74B-6F1D121F0638}"/>
              </a:ext>
            </a:extLst>
          </p:cNvPr>
          <p:cNvSpPr txBox="1"/>
          <p:nvPr/>
        </p:nvSpPr>
        <p:spPr>
          <a:xfrm>
            <a:off x="6658303" y="3906485"/>
            <a:ext cx="2404243" cy="646331"/>
          </a:xfrm>
          <a:prstGeom prst="rect">
            <a:avLst/>
          </a:prstGeom>
          <a:noFill/>
        </p:spPr>
        <p:txBody>
          <a:bodyPr wrap="square" rtlCol="0">
            <a:spAutoFit/>
          </a:bodyPr>
          <a:lstStyle/>
          <a:p>
            <a:r>
              <a:rPr lang="en-US" dirty="0"/>
              <a:t>Data to be normal with a P value &gt; .05</a:t>
            </a:r>
          </a:p>
        </p:txBody>
      </p:sp>
      <p:cxnSp>
        <p:nvCxnSpPr>
          <p:cNvPr id="19" name="Straight Arrow Connector 18">
            <a:extLst>
              <a:ext uri="{FF2B5EF4-FFF2-40B4-BE49-F238E27FC236}">
                <a16:creationId xmlns:a16="http://schemas.microsoft.com/office/drawing/2014/main" id="{6E47ED21-815E-4EA2-A495-C15B6ACF2231}"/>
              </a:ext>
            </a:extLst>
          </p:cNvPr>
          <p:cNvCxnSpPr>
            <a:cxnSpLocks/>
          </p:cNvCxnSpPr>
          <p:nvPr/>
        </p:nvCxnSpPr>
        <p:spPr>
          <a:xfrm flipH="1" flipV="1">
            <a:off x="4237640" y="5770953"/>
            <a:ext cx="2420663" cy="23158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0ECDCE6-3384-492C-B7D7-1DEE6AAF5EC3}"/>
              </a:ext>
            </a:extLst>
          </p:cNvPr>
          <p:cNvCxnSpPr>
            <a:cxnSpLocks/>
          </p:cNvCxnSpPr>
          <p:nvPr/>
        </p:nvCxnSpPr>
        <p:spPr>
          <a:xfrm flipH="1" flipV="1">
            <a:off x="6000750" y="5818581"/>
            <a:ext cx="554421" cy="5538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71C7D50-B939-46EC-8E63-8F6B203BDAB6}"/>
              </a:ext>
            </a:extLst>
          </p:cNvPr>
          <p:cNvSpPr txBox="1"/>
          <p:nvPr/>
        </p:nvSpPr>
        <p:spPr>
          <a:xfrm>
            <a:off x="6629400" y="5679370"/>
            <a:ext cx="2404243" cy="646331"/>
          </a:xfrm>
          <a:prstGeom prst="rect">
            <a:avLst/>
          </a:prstGeom>
          <a:noFill/>
        </p:spPr>
        <p:txBody>
          <a:bodyPr wrap="square" rtlCol="0">
            <a:spAutoFit/>
          </a:bodyPr>
          <a:lstStyle/>
          <a:p>
            <a:r>
              <a:rPr lang="en-US" dirty="0" err="1"/>
              <a:t>Cpk</a:t>
            </a:r>
            <a:r>
              <a:rPr lang="en-US" dirty="0"/>
              <a:t> / Ppk must be 1.67 or &gt;</a:t>
            </a:r>
          </a:p>
        </p:txBody>
      </p:sp>
    </p:spTree>
    <p:extLst>
      <p:ext uri="{BB962C8B-B14F-4D97-AF65-F5344CB8AC3E}">
        <p14:creationId xmlns:p14="http://schemas.microsoft.com/office/powerpoint/2010/main" val="2043658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C8D2C-94ED-4D93-96F0-E7E0513513D2}"/>
              </a:ext>
            </a:extLst>
          </p:cNvPr>
          <p:cNvPicPr>
            <a:picLocks noChangeAspect="1"/>
          </p:cNvPicPr>
          <p:nvPr/>
        </p:nvPicPr>
        <p:blipFill>
          <a:blip r:embed="rId2"/>
          <a:stretch>
            <a:fillRect/>
          </a:stretch>
        </p:blipFill>
        <p:spPr>
          <a:xfrm>
            <a:off x="1371600" y="1676400"/>
            <a:ext cx="6400800" cy="3990457"/>
          </a:xfrm>
          <a:prstGeom prst="rect">
            <a:avLst/>
          </a:prstGeom>
        </p:spPr>
      </p:pic>
      <p:sp>
        <p:nvSpPr>
          <p:cNvPr id="5" name="TextBox 4">
            <a:extLst>
              <a:ext uri="{FF2B5EF4-FFF2-40B4-BE49-F238E27FC236}">
                <a16:creationId xmlns:a16="http://schemas.microsoft.com/office/drawing/2014/main" id="{D0C27B75-86F3-4F5C-9C54-545B93DCFABE}"/>
              </a:ext>
            </a:extLst>
          </p:cNvPr>
          <p:cNvSpPr txBox="1"/>
          <p:nvPr/>
        </p:nvSpPr>
        <p:spPr>
          <a:xfrm>
            <a:off x="1828800" y="420469"/>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Capacity Verification</a:t>
            </a:r>
          </a:p>
        </p:txBody>
      </p:sp>
      <p:sp>
        <p:nvSpPr>
          <p:cNvPr id="6" name="TextBox 5">
            <a:extLst>
              <a:ext uri="{FF2B5EF4-FFF2-40B4-BE49-F238E27FC236}">
                <a16:creationId xmlns:a16="http://schemas.microsoft.com/office/drawing/2014/main" id="{99179514-09D0-40EB-AD5D-1C25F0995A52}"/>
              </a:ext>
            </a:extLst>
          </p:cNvPr>
          <p:cNvSpPr txBox="1"/>
          <p:nvPr/>
        </p:nvSpPr>
        <p:spPr>
          <a:xfrm>
            <a:off x="1143000" y="5791200"/>
            <a:ext cx="6858000" cy="646331"/>
          </a:xfrm>
          <a:prstGeom prst="rect">
            <a:avLst/>
          </a:prstGeom>
          <a:noFill/>
        </p:spPr>
        <p:txBody>
          <a:bodyPr wrap="square" rtlCol="0">
            <a:spAutoFit/>
          </a:bodyPr>
          <a:lstStyle/>
          <a:p>
            <a:pPr algn="ctr"/>
            <a:r>
              <a:rPr lang="en-US" dirty="0">
                <a:solidFill>
                  <a:srgbClr val="FF0000"/>
                </a:solidFill>
              </a:rPr>
              <a:t>GHSP Capacity form can be found on the GHSP website at </a:t>
            </a:r>
            <a:r>
              <a:rPr lang="en-US" dirty="0">
                <a:solidFill>
                  <a:srgbClr val="FF0000"/>
                </a:solidFill>
                <a:hlinkClick r:id="rId3"/>
              </a:rPr>
              <a:t>www.GHSP.com</a:t>
            </a:r>
            <a:r>
              <a:rPr lang="en-US" dirty="0">
                <a:solidFill>
                  <a:srgbClr val="FF0000"/>
                </a:solidFill>
              </a:rPr>
              <a:t> under Supply Chain Forms</a:t>
            </a:r>
          </a:p>
        </p:txBody>
      </p:sp>
    </p:spTree>
    <p:extLst>
      <p:ext uri="{BB962C8B-B14F-4D97-AF65-F5344CB8AC3E}">
        <p14:creationId xmlns:p14="http://schemas.microsoft.com/office/powerpoint/2010/main" val="163529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5FD44-BE45-4282-AA74-0A876B680804}"/>
              </a:ext>
            </a:extLst>
          </p:cNvPr>
          <p:cNvSpPr>
            <a:spLocks noGrp="1"/>
          </p:cNvSpPr>
          <p:nvPr>
            <p:ph type="title"/>
          </p:nvPr>
        </p:nvSpPr>
        <p:spPr>
          <a:xfrm>
            <a:off x="381000" y="1447800"/>
            <a:ext cx="8534400" cy="914400"/>
          </a:xfrm>
        </p:spPr>
        <p:txBody>
          <a:bodyPr/>
          <a:lstStyle/>
          <a:p>
            <a:r>
              <a:rPr lang="en-US" sz="1800" dirty="0"/>
              <a:t>Please refer to GHSP’s Supplier Requirements Packaging Manual located at:</a:t>
            </a:r>
            <a:br>
              <a:rPr lang="en-US" dirty="0"/>
            </a:br>
            <a:r>
              <a:rPr lang="en-US" sz="1800" b="1" i="1" dirty="0"/>
              <a:t>http://www.ghsp.com/en/suppliers/packaging</a:t>
            </a:r>
          </a:p>
        </p:txBody>
      </p:sp>
      <p:sp>
        <p:nvSpPr>
          <p:cNvPr id="4" name="TextBox 3">
            <a:extLst>
              <a:ext uri="{FF2B5EF4-FFF2-40B4-BE49-F238E27FC236}">
                <a16:creationId xmlns:a16="http://schemas.microsoft.com/office/drawing/2014/main" id="{A4FD763F-F72D-4F82-99B9-20698E5430E4}"/>
              </a:ext>
            </a:extLst>
          </p:cNvPr>
          <p:cNvSpPr txBox="1"/>
          <p:nvPr/>
        </p:nvSpPr>
        <p:spPr>
          <a:xfrm>
            <a:off x="2438400" y="329625"/>
            <a:ext cx="5410200" cy="800219"/>
          </a:xfrm>
          <a:prstGeom prst="rect">
            <a:avLst/>
          </a:prstGeom>
          <a:noFill/>
        </p:spPr>
        <p:txBody>
          <a:bodyPr wrap="square" rtlCol="0">
            <a:spAutoFit/>
          </a:bodyPr>
          <a:lstStyle/>
          <a:p>
            <a:pPr algn="ctr"/>
            <a:r>
              <a:rPr lang="en-US" sz="2800" b="1" dirty="0"/>
              <a:t>SREA/PPAP SUBMISSION</a:t>
            </a:r>
          </a:p>
          <a:p>
            <a:pPr algn="ctr"/>
            <a:r>
              <a:rPr lang="en-US" i="1" dirty="0"/>
              <a:t>Label Requirements</a:t>
            </a:r>
          </a:p>
        </p:txBody>
      </p:sp>
      <p:pic>
        <p:nvPicPr>
          <p:cNvPr id="5" name="Content Placeholder 4" descr="C:\Users\darbyk\Documents\GHSP\Packaging\supplier pkg guide changes\Stop signs\Label Formats (004)\Slide2.JPG">
            <a:extLst>
              <a:ext uri="{FF2B5EF4-FFF2-40B4-BE49-F238E27FC236}">
                <a16:creationId xmlns:a16="http://schemas.microsoft.com/office/drawing/2014/main" id="{5B4F519F-BEF0-4FC6-A288-4D2CEA643F44}"/>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38400"/>
            <a:ext cx="2819400" cy="2057400"/>
          </a:xfrm>
          <a:prstGeom prst="rect">
            <a:avLst/>
          </a:prstGeom>
          <a:noFill/>
          <a:ln>
            <a:noFill/>
          </a:ln>
        </p:spPr>
      </p:pic>
      <p:pic>
        <p:nvPicPr>
          <p:cNvPr id="6" name="Picture 5" descr="C:\Users\darbyk\Documents\GHSP\Packaging\supplier pkg guide changes\Stop signs\Label Formats (004)\Slide3.JPG">
            <a:extLst>
              <a:ext uri="{FF2B5EF4-FFF2-40B4-BE49-F238E27FC236}">
                <a16:creationId xmlns:a16="http://schemas.microsoft.com/office/drawing/2014/main" id="{19AAEFED-9AE9-478C-A5BB-2FCDD461DF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49" y="2481580"/>
            <a:ext cx="2781302" cy="1971040"/>
          </a:xfrm>
          <a:prstGeom prst="rect">
            <a:avLst/>
          </a:prstGeom>
          <a:noFill/>
          <a:ln>
            <a:noFill/>
          </a:ln>
        </p:spPr>
      </p:pic>
      <p:pic>
        <p:nvPicPr>
          <p:cNvPr id="7" name="Picture 6" descr="C:\Users\darbyk\Documents\GHSP\Packaging\supplier pkg guide changes\Stop signs\Label Formats (004)\Slide1.JPG">
            <a:extLst>
              <a:ext uri="{FF2B5EF4-FFF2-40B4-BE49-F238E27FC236}">
                <a16:creationId xmlns:a16="http://schemas.microsoft.com/office/drawing/2014/main" id="{5495F002-C532-4EAE-BD48-B6438AADDEE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2438400"/>
            <a:ext cx="2781302" cy="1974850"/>
          </a:xfrm>
          <a:prstGeom prst="rect">
            <a:avLst/>
          </a:prstGeom>
          <a:noFill/>
          <a:ln>
            <a:noFill/>
          </a:ln>
        </p:spPr>
      </p:pic>
    </p:spTree>
    <p:extLst>
      <p:ext uri="{BB962C8B-B14F-4D97-AF65-F5344CB8AC3E}">
        <p14:creationId xmlns:p14="http://schemas.microsoft.com/office/powerpoint/2010/main" val="1450401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63B3-A88B-4FC9-9D8B-DC10013896A7}"/>
              </a:ext>
            </a:extLst>
          </p:cNvPr>
          <p:cNvSpPr>
            <a:spLocks noGrp="1"/>
          </p:cNvSpPr>
          <p:nvPr>
            <p:ph type="title"/>
          </p:nvPr>
        </p:nvSpPr>
        <p:spPr>
          <a:xfrm>
            <a:off x="152400" y="1376065"/>
            <a:ext cx="8839200" cy="605135"/>
          </a:xfrm>
        </p:spPr>
        <p:txBody>
          <a:bodyPr/>
          <a:lstStyle/>
          <a:p>
            <a:r>
              <a:rPr lang="en-US" sz="1700" b="1" dirty="0"/>
              <a:t>REFERENCE THE AIAG MSA MANUAL FOR FURTHER GAGE R&amp;R REQUIREMENTS</a:t>
            </a:r>
            <a:endParaRPr lang="en-US" sz="1700" dirty="0"/>
          </a:p>
        </p:txBody>
      </p:sp>
      <p:sp>
        <p:nvSpPr>
          <p:cNvPr id="3" name="Content Placeholder 2">
            <a:extLst>
              <a:ext uri="{FF2B5EF4-FFF2-40B4-BE49-F238E27FC236}">
                <a16:creationId xmlns:a16="http://schemas.microsoft.com/office/drawing/2014/main" id="{1716FA7D-DDBD-41AE-AD61-F42734BD3069}"/>
              </a:ext>
            </a:extLst>
          </p:cNvPr>
          <p:cNvSpPr>
            <a:spLocks noGrp="1"/>
          </p:cNvSpPr>
          <p:nvPr>
            <p:ph idx="1"/>
          </p:nvPr>
        </p:nvSpPr>
        <p:spPr>
          <a:xfrm>
            <a:off x="0" y="1981200"/>
            <a:ext cx="9144000" cy="4724400"/>
          </a:xfrm>
        </p:spPr>
        <p:txBody>
          <a:bodyPr/>
          <a:lstStyle/>
          <a:p>
            <a:r>
              <a:rPr lang="en-US" sz="1600" b="1" i="1" u="sng" dirty="0"/>
              <a:t>An ANOVA repeatability and reproducibility (R &amp; R) study </a:t>
            </a:r>
            <a:r>
              <a:rPr lang="en-US" sz="1600" dirty="0"/>
              <a:t>has been performed for all control</a:t>
            </a:r>
          </a:p>
          <a:p>
            <a:r>
              <a:rPr lang="en-US" sz="1600" dirty="0"/>
              <a:t>items  identified on the Control Plan.  The organization shall report gauge R&amp;R as both a</a:t>
            </a:r>
          </a:p>
          <a:p>
            <a:r>
              <a:rPr lang="en-US" sz="1600" dirty="0"/>
              <a:t>percent of study variation and a percent of tolerance.</a:t>
            </a:r>
          </a:p>
          <a:p>
            <a:pPr algn="ctr" eaLnBrk="1" hangingPunct="1"/>
            <a:r>
              <a:rPr lang="en-US" altLang="en-US" sz="2000" dirty="0">
                <a:highlight>
                  <a:srgbClr val="FFFF00"/>
                </a:highlight>
              </a:rPr>
              <a:t>Use the ANOVA method!</a:t>
            </a:r>
          </a:p>
          <a:p>
            <a:endParaRPr lang="en-US" sz="1600" dirty="0"/>
          </a:p>
          <a:p>
            <a:r>
              <a:rPr lang="en-US" sz="1600" b="1" i="1" u="sng" dirty="0"/>
              <a:t>The organization shall report the number of distinct categories</a:t>
            </a:r>
            <a:r>
              <a:rPr lang="en-US" sz="1600" dirty="0"/>
              <a:t>. </a:t>
            </a:r>
          </a:p>
          <a:p>
            <a:r>
              <a:rPr lang="en-US" sz="1600" dirty="0">
                <a:highlight>
                  <a:srgbClr val="FFFF00"/>
                </a:highlight>
              </a:rPr>
              <a:t>All variable gauge R&amp;R studies should have a minimum of 5 distinct categories </a:t>
            </a:r>
            <a:r>
              <a:rPr lang="en-US" sz="1600" dirty="0"/>
              <a:t>(See Measurement</a:t>
            </a:r>
          </a:p>
          <a:p>
            <a:r>
              <a:rPr lang="en-US" sz="1600" dirty="0"/>
              <a:t>Systems Analysis Reference Manual published by AIAG, refer to "</a:t>
            </a:r>
            <a:r>
              <a:rPr lang="en-US" sz="1600" dirty="0" err="1"/>
              <a:t>ndc</a:t>
            </a:r>
            <a:r>
              <a:rPr lang="en-US" sz="1600" dirty="0"/>
              <a:t>" in the index).</a:t>
            </a:r>
          </a:p>
          <a:p>
            <a:endParaRPr lang="en-US" sz="1600" dirty="0"/>
          </a:p>
          <a:p>
            <a:r>
              <a:rPr lang="en-US" sz="1600" b="1" i="1" u="sng" dirty="0"/>
              <a:t>For additional guidance, see the Measurement Systems Analysis and Statistical Process</a:t>
            </a:r>
          </a:p>
          <a:p>
            <a:r>
              <a:rPr lang="en-US" sz="1600" b="1" i="1" u="sng" dirty="0"/>
              <a:t>Control manuals from AIAG:</a:t>
            </a:r>
          </a:p>
          <a:p>
            <a:r>
              <a:rPr lang="en-US" sz="1600" dirty="0"/>
              <a:t>a) At least one half of the averages should be outside the control limits on the average chart</a:t>
            </a:r>
          </a:p>
          <a:p>
            <a:r>
              <a:rPr lang="en-US" sz="1600" dirty="0"/>
              <a:t>b) On the range charts, all values should be within the control limits</a:t>
            </a:r>
          </a:p>
          <a:p>
            <a:r>
              <a:rPr lang="en-US" sz="1400" b="1" i="1" dirty="0"/>
              <a:t>Note: in the special case where the manufacturing process is very capable, stable and in control</a:t>
            </a:r>
          </a:p>
          <a:p>
            <a:r>
              <a:rPr lang="en-US" sz="1400" b="1" i="1" dirty="0"/>
              <a:t>(e.g. Ppk &gt; 2.5), percent tolerance is used, the number of distinct categories is not applicable,</a:t>
            </a:r>
          </a:p>
          <a:p>
            <a:r>
              <a:rPr lang="en-US" sz="1400" b="1" i="1" dirty="0"/>
              <a:t>and the values on the range chart are not always within the control limits.</a:t>
            </a:r>
          </a:p>
        </p:txBody>
      </p:sp>
      <p:sp>
        <p:nvSpPr>
          <p:cNvPr id="4" name="TextBox 3">
            <a:extLst>
              <a:ext uri="{FF2B5EF4-FFF2-40B4-BE49-F238E27FC236}">
                <a16:creationId xmlns:a16="http://schemas.microsoft.com/office/drawing/2014/main" id="{04084F5E-479A-4D4F-A0DE-E2BF2FE6A94B}"/>
              </a:ext>
            </a:extLst>
          </p:cNvPr>
          <p:cNvSpPr txBox="1"/>
          <p:nvPr/>
        </p:nvSpPr>
        <p:spPr>
          <a:xfrm>
            <a:off x="1828800" y="457200"/>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MSA / Gage R&amp;R Requirements</a:t>
            </a:r>
          </a:p>
        </p:txBody>
      </p:sp>
    </p:spTree>
    <p:extLst>
      <p:ext uri="{BB962C8B-B14F-4D97-AF65-F5344CB8AC3E}">
        <p14:creationId xmlns:p14="http://schemas.microsoft.com/office/powerpoint/2010/main" val="964654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507F5-94B0-4566-AD8A-7A103B0C3E3E}"/>
              </a:ext>
            </a:extLst>
          </p:cNvPr>
          <p:cNvPicPr>
            <a:picLocks noChangeAspect="1"/>
          </p:cNvPicPr>
          <p:nvPr/>
        </p:nvPicPr>
        <p:blipFill>
          <a:blip r:embed="rId2"/>
          <a:stretch>
            <a:fillRect/>
          </a:stretch>
        </p:blipFill>
        <p:spPr>
          <a:xfrm>
            <a:off x="101305" y="1532083"/>
            <a:ext cx="4470695" cy="2903683"/>
          </a:xfrm>
          <a:prstGeom prst="rect">
            <a:avLst/>
          </a:prstGeom>
        </p:spPr>
      </p:pic>
      <p:pic>
        <p:nvPicPr>
          <p:cNvPr id="5" name="Picture 4">
            <a:extLst>
              <a:ext uri="{FF2B5EF4-FFF2-40B4-BE49-F238E27FC236}">
                <a16:creationId xmlns:a16="http://schemas.microsoft.com/office/drawing/2014/main" id="{2D381D69-4513-4A79-B98E-4604928FF0E2}"/>
              </a:ext>
            </a:extLst>
          </p:cNvPr>
          <p:cNvPicPr>
            <a:picLocks noChangeAspect="1"/>
          </p:cNvPicPr>
          <p:nvPr/>
        </p:nvPicPr>
        <p:blipFill>
          <a:blip r:embed="rId3"/>
          <a:stretch>
            <a:fillRect/>
          </a:stretch>
        </p:blipFill>
        <p:spPr>
          <a:xfrm>
            <a:off x="4603128" y="1532082"/>
            <a:ext cx="4439567" cy="2903683"/>
          </a:xfrm>
          <a:prstGeom prst="rect">
            <a:avLst/>
          </a:prstGeom>
        </p:spPr>
      </p:pic>
      <p:sp>
        <p:nvSpPr>
          <p:cNvPr id="7" name="TextBox 6">
            <a:extLst>
              <a:ext uri="{FF2B5EF4-FFF2-40B4-BE49-F238E27FC236}">
                <a16:creationId xmlns:a16="http://schemas.microsoft.com/office/drawing/2014/main" id="{0A3710EA-B8B4-4CD6-AA97-A9E0F9A92E48}"/>
              </a:ext>
            </a:extLst>
          </p:cNvPr>
          <p:cNvSpPr txBox="1"/>
          <p:nvPr/>
        </p:nvSpPr>
        <p:spPr>
          <a:xfrm>
            <a:off x="1828800" y="457200"/>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MSA / Gage R&amp;R Requirements</a:t>
            </a:r>
          </a:p>
        </p:txBody>
      </p:sp>
    </p:spTree>
    <p:extLst>
      <p:ext uri="{BB962C8B-B14F-4D97-AF65-F5344CB8AC3E}">
        <p14:creationId xmlns:p14="http://schemas.microsoft.com/office/powerpoint/2010/main" val="2689072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BB9EE6-A18A-4CC9-96DC-07262A3A00E6}"/>
              </a:ext>
            </a:extLst>
          </p:cNvPr>
          <p:cNvPicPr>
            <a:picLocks noChangeAspect="1"/>
          </p:cNvPicPr>
          <p:nvPr/>
        </p:nvPicPr>
        <p:blipFill>
          <a:blip r:embed="rId2"/>
          <a:stretch>
            <a:fillRect/>
          </a:stretch>
        </p:blipFill>
        <p:spPr>
          <a:xfrm>
            <a:off x="152400" y="1524001"/>
            <a:ext cx="6105782" cy="4495800"/>
          </a:xfrm>
          <a:prstGeom prst="rect">
            <a:avLst/>
          </a:prstGeom>
        </p:spPr>
      </p:pic>
      <p:pic>
        <p:nvPicPr>
          <p:cNvPr id="5" name="Picture 4">
            <a:extLst>
              <a:ext uri="{FF2B5EF4-FFF2-40B4-BE49-F238E27FC236}">
                <a16:creationId xmlns:a16="http://schemas.microsoft.com/office/drawing/2014/main" id="{7626381B-CFDE-4757-8088-3EFA9D926C80}"/>
              </a:ext>
            </a:extLst>
          </p:cNvPr>
          <p:cNvPicPr>
            <a:picLocks noChangeAspect="1"/>
          </p:cNvPicPr>
          <p:nvPr/>
        </p:nvPicPr>
        <p:blipFill>
          <a:blip r:embed="rId3"/>
          <a:stretch>
            <a:fillRect/>
          </a:stretch>
        </p:blipFill>
        <p:spPr>
          <a:xfrm>
            <a:off x="6096000" y="2817019"/>
            <a:ext cx="2753053" cy="1223962"/>
          </a:xfrm>
          <a:prstGeom prst="rect">
            <a:avLst/>
          </a:prstGeom>
        </p:spPr>
      </p:pic>
      <p:pic>
        <p:nvPicPr>
          <p:cNvPr id="6" name="Picture 5">
            <a:extLst>
              <a:ext uri="{FF2B5EF4-FFF2-40B4-BE49-F238E27FC236}">
                <a16:creationId xmlns:a16="http://schemas.microsoft.com/office/drawing/2014/main" id="{1051C1FA-682D-4BCC-B6B1-A3C99E3C912D}"/>
              </a:ext>
            </a:extLst>
          </p:cNvPr>
          <p:cNvPicPr>
            <a:picLocks noChangeAspect="1"/>
          </p:cNvPicPr>
          <p:nvPr/>
        </p:nvPicPr>
        <p:blipFill>
          <a:blip r:embed="rId4"/>
          <a:stretch>
            <a:fillRect/>
          </a:stretch>
        </p:blipFill>
        <p:spPr>
          <a:xfrm>
            <a:off x="5996316" y="4420829"/>
            <a:ext cx="2852737" cy="1338162"/>
          </a:xfrm>
          <a:prstGeom prst="rect">
            <a:avLst/>
          </a:prstGeom>
        </p:spPr>
      </p:pic>
      <p:sp>
        <p:nvSpPr>
          <p:cNvPr id="8" name="TextBox 7">
            <a:extLst>
              <a:ext uri="{FF2B5EF4-FFF2-40B4-BE49-F238E27FC236}">
                <a16:creationId xmlns:a16="http://schemas.microsoft.com/office/drawing/2014/main" id="{CE633B18-401B-448E-A686-1DEE1B998286}"/>
              </a:ext>
            </a:extLst>
          </p:cNvPr>
          <p:cNvSpPr txBox="1"/>
          <p:nvPr/>
        </p:nvSpPr>
        <p:spPr>
          <a:xfrm>
            <a:off x="1828800" y="457200"/>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MSA / Gage R&amp;R Requirements</a:t>
            </a:r>
          </a:p>
        </p:txBody>
      </p:sp>
    </p:spTree>
    <p:extLst>
      <p:ext uri="{BB962C8B-B14F-4D97-AF65-F5344CB8AC3E}">
        <p14:creationId xmlns:p14="http://schemas.microsoft.com/office/powerpoint/2010/main" val="1239210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1896DE-C721-49DE-848C-F0FF7D929DCB}"/>
              </a:ext>
            </a:extLst>
          </p:cNvPr>
          <p:cNvSpPr txBox="1"/>
          <p:nvPr/>
        </p:nvSpPr>
        <p:spPr>
          <a:xfrm>
            <a:off x="1828800" y="533524"/>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Poke Yoke List</a:t>
            </a:r>
          </a:p>
        </p:txBody>
      </p:sp>
      <p:pic>
        <p:nvPicPr>
          <p:cNvPr id="4" name="Picture 3">
            <a:extLst>
              <a:ext uri="{FF2B5EF4-FFF2-40B4-BE49-F238E27FC236}">
                <a16:creationId xmlns:a16="http://schemas.microsoft.com/office/drawing/2014/main" id="{3A869F39-E1B8-4A2B-86BE-539F5A0D1AC5}"/>
              </a:ext>
            </a:extLst>
          </p:cNvPr>
          <p:cNvPicPr>
            <a:picLocks noChangeAspect="1"/>
          </p:cNvPicPr>
          <p:nvPr/>
        </p:nvPicPr>
        <p:blipFill>
          <a:blip r:embed="rId3"/>
          <a:stretch>
            <a:fillRect/>
          </a:stretch>
        </p:blipFill>
        <p:spPr>
          <a:xfrm>
            <a:off x="304800" y="1447800"/>
            <a:ext cx="4267200" cy="4996004"/>
          </a:xfrm>
          <a:prstGeom prst="rect">
            <a:avLst/>
          </a:prstGeom>
        </p:spPr>
      </p:pic>
      <p:sp>
        <p:nvSpPr>
          <p:cNvPr id="5" name="Rectangle 4">
            <a:extLst>
              <a:ext uri="{FF2B5EF4-FFF2-40B4-BE49-F238E27FC236}">
                <a16:creationId xmlns:a16="http://schemas.microsoft.com/office/drawing/2014/main" id="{7171A8DD-ABA5-4FCE-8E20-82A45CFAC015}"/>
              </a:ext>
            </a:extLst>
          </p:cNvPr>
          <p:cNvSpPr/>
          <p:nvPr/>
        </p:nvSpPr>
        <p:spPr>
          <a:xfrm rot="20491827">
            <a:off x="838200" y="3026999"/>
            <a:ext cx="706372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00"/>
                </a:highlight>
              </a:rPr>
              <a:t>EXAMPLE</a:t>
            </a:r>
          </a:p>
        </p:txBody>
      </p:sp>
    </p:spTree>
    <p:extLst>
      <p:ext uri="{BB962C8B-B14F-4D97-AF65-F5344CB8AC3E}">
        <p14:creationId xmlns:p14="http://schemas.microsoft.com/office/powerpoint/2010/main" val="2072358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394546-163D-472C-B2DF-8D80D625BA5D}"/>
              </a:ext>
            </a:extLst>
          </p:cNvPr>
          <p:cNvPicPr>
            <a:picLocks noChangeAspect="1"/>
          </p:cNvPicPr>
          <p:nvPr/>
        </p:nvPicPr>
        <p:blipFill>
          <a:blip r:embed="rId2"/>
          <a:stretch>
            <a:fillRect/>
          </a:stretch>
        </p:blipFill>
        <p:spPr>
          <a:xfrm>
            <a:off x="223837" y="1416334"/>
            <a:ext cx="8462963" cy="4968399"/>
          </a:xfrm>
          <a:prstGeom prst="rect">
            <a:avLst/>
          </a:prstGeom>
        </p:spPr>
      </p:pic>
      <p:sp>
        <p:nvSpPr>
          <p:cNvPr id="6" name="TextBox 5">
            <a:extLst>
              <a:ext uri="{FF2B5EF4-FFF2-40B4-BE49-F238E27FC236}">
                <a16:creationId xmlns:a16="http://schemas.microsoft.com/office/drawing/2014/main" id="{0C74FEF4-F900-4E3E-BFA9-2B534D5543E6}"/>
              </a:ext>
            </a:extLst>
          </p:cNvPr>
          <p:cNvSpPr txBox="1"/>
          <p:nvPr/>
        </p:nvSpPr>
        <p:spPr>
          <a:xfrm>
            <a:off x="1752600" y="520461"/>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Spare Parts Plan</a:t>
            </a:r>
          </a:p>
        </p:txBody>
      </p:sp>
      <p:sp>
        <p:nvSpPr>
          <p:cNvPr id="4" name="Rectangle 3">
            <a:extLst>
              <a:ext uri="{FF2B5EF4-FFF2-40B4-BE49-F238E27FC236}">
                <a16:creationId xmlns:a16="http://schemas.microsoft.com/office/drawing/2014/main" id="{0326FB83-E08A-4E8C-BC56-C25FEC25E3C4}"/>
              </a:ext>
            </a:extLst>
          </p:cNvPr>
          <p:cNvSpPr/>
          <p:nvPr/>
        </p:nvSpPr>
        <p:spPr>
          <a:xfrm rot="20491827">
            <a:off x="573938" y="3152515"/>
            <a:ext cx="706372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00"/>
                </a:highlight>
              </a:rPr>
              <a:t>EXAMPLE</a:t>
            </a:r>
          </a:p>
        </p:txBody>
      </p:sp>
    </p:spTree>
    <p:extLst>
      <p:ext uri="{BB962C8B-B14F-4D97-AF65-F5344CB8AC3E}">
        <p14:creationId xmlns:p14="http://schemas.microsoft.com/office/powerpoint/2010/main" val="1377315038"/>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1896DE-C721-49DE-848C-F0FF7D929DCB}"/>
              </a:ext>
            </a:extLst>
          </p:cNvPr>
          <p:cNvSpPr txBox="1"/>
          <p:nvPr/>
        </p:nvSpPr>
        <p:spPr>
          <a:xfrm>
            <a:off x="1752600" y="487328"/>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PM Plan</a:t>
            </a:r>
          </a:p>
        </p:txBody>
      </p:sp>
      <p:pic>
        <p:nvPicPr>
          <p:cNvPr id="2" name="Picture 1">
            <a:extLst>
              <a:ext uri="{FF2B5EF4-FFF2-40B4-BE49-F238E27FC236}">
                <a16:creationId xmlns:a16="http://schemas.microsoft.com/office/drawing/2014/main" id="{68CE525A-2676-4D62-9400-498512F9B12E}"/>
              </a:ext>
            </a:extLst>
          </p:cNvPr>
          <p:cNvPicPr>
            <a:picLocks noChangeAspect="1"/>
          </p:cNvPicPr>
          <p:nvPr/>
        </p:nvPicPr>
        <p:blipFill>
          <a:blip r:embed="rId2"/>
          <a:stretch>
            <a:fillRect/>
          </a:stretch>
        </p:blipFill>
        <p:spPr>
          <a:xfrm>
            <a:off x="838200" y="1491797"/>
            <a:ext cx="7096539" cy="4992922"/>
          </a:xfrm>
          <a:prstGeom prst="rect">
            <a:avLst/>
          </a:prstGeom>
        </p:spPr>
      </p:pic>
      <p:sp>
        <p:nvSpPr>
          <p:cNvPr id="4" name="Rectangle 3">
            <a:extLst>
              <a:ext uri="{FF2B5EF4-FFF2-40B4-BE49-F238E27FC236}">
                <a16:creationId xmlns:a16="http://schemas.microsoft.com/office/drawing/2014/main" id="{75C100BE-CC81-4DE8-8EF6-09EA707BC521}"/>
              </a:ext>
            </a:extLst>
          </p:cNvPr>
          <p:cNvSpPr/>
          <p:nvPr/>
        </p:nvSpPr>
        <p:spPr>
          <a:xfrm rot="20491827">
            <a:off x="838200" y="3026999"/>
            <a:ext cx="706372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00"/>
                </a:highlight>
              </a:rPr>
              <a:t>EXAMPLE</a:t>
            </a:r>
          </a:p>
        </p:txBody>
      </p:sp>
    </p:spTree>
    <p:extLst>
      <p:ext uri="{BB962C8B-B14F-4D97-AF65-F5344CB8AC3E}">
        <p14:creationId xmlns:p14="http://schemas.microsoft.com/office/powerpoint/2010/main" val="3284525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A78296F6-5480-472C-95BC-4EC9E363E7A5}"/>
              </a:ext>
            </a:extLst>
          </p:cNvPr>
          <p:cNvSpPr txBox="1"/>
          <p:nvPr/>
        </p:nvSpPr>
        <p:spPr>
          <a:xfrm>
            <a:off x="1752600" y="485254"/>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Packaging</a:t>
            </a:r>
          </a:p>
        </p:txBody>
      </p:sp>
      <p:sp>
        <p:nvSpPr>
          <p:cNvPr id="3" name="Rectangle 2">
            <a:extLst>
              <a:ext uri="{FF2B5EF4-FFF2-40B4-BE49-F238E27FC236}">
                <a16:creationId xmlns:a16="http://schemas.microsoft.com/office/drawing/2014/main" id="{373429AB-1907-4330-A1CB-E43F852BAA65}"/>
              </a:ext>
            </a:extLst>
          </p:cNvPr>
          <p:cNvSpPr/>
          <p:nvPr/>
        </p:nvSpPr>
        <p:spPr>
          <a:xfrm>
            <a:off x="3978777" y="2308830"/>
            <a:ext cx="5181600" cy="369332"/>
          </a:xfrm>
          <a:prstGeom prst="rect">
            <a:avLst/>
          </a:prstGeom>
        </p:spPr>
        <p:txBody>
          <a:bodyPr wrap="square">
            <a:spAutoFit/>
          </a:bodyPr>
          <a:lstStyle/>
          <a:p>
            <a:r>
              <a:rPr lang="en-US" dirty="0"/>
              <a:t>http://www.ghsp.com/en/suppliers/packaging</a:t>
            </a:r>
          </a:p>
        </p:txBody>
      </p:sp>
      <p:sp>
        <p:nvSpPr>
          <p:cNvPr id="30" name="TextBox 29">
            <a:extLst>
              <a:ext uri="{FF2B5EF4-FFF2-40B4-BE49-F238E27FC236}">
                <a16:creationId xmlns:a16="http://schemas.microsoft.com/office/drawing/2014/main" id="{A99EEC52-BA19-4AB0-BBB8-06244ADD9FA2}"/>
              </a:ext>
            </a:extLst>
          </p:cNvPr>
          <p:cNvSpPr txBox="1"/>
          <p:nvPr/>
        </p:nvSpPr>
        <p:spPr>
          <a:xfrm>
            <a:off x="533400" y="1524000"/>
            <a:ext cx="7991061" cy="646331"/>
          </a:xfrm>
          <a:prstGeom prst="rect">
            <a:avLst/>
          </a:prstGeom>
          <a:noFill/>
        </p:spPr>
        <p:txBody>
          <a:bodyPr wrap="square" rtlCol="0">
            <a:spAutoFit/>
          </a:bodyPr>
          <a:lstStyle/>
          <a:p>
            <a:r>
              <a:rPr lang="en-US" b="1" dirty="0"/>
              <a:t>BE SURE TO UTILIZE GHSP’S SUPPLIER PACKAGING AND SKETCH FORM LOCATED ON OUR WEBSITE AT:</a:t>
            </a:r>
          </a:p>
        </p:txBody>
      </p:sp>
      <p:pic>
        <p:nvPicPr>
          <p:cNvPr id="33" name="Picture 32">
            <a:extLst>
              <a:ext uri="{FF2B5EF4-FFF2-40B4-BE49-F238E27FC236}">
                <a16:creationId xmlns:a16="http://schemas.microsoft.com/office/drawing/2014/main" id="{135742E7-5BCF-4F88-A51A-FA8742E263E1}"/>
              </a:ext>
            </a:extLst>
          </p:cNvPr>
          <p:cNvPicPr>
            <a:picLocks noChangeAspect="1"/>
          </p:cNvPicPr>
          <p:nvPr/>
        </p:nvPicPr>
        <p:blipFill>
          <a:blip r:embed="rId2"/>
          <a:stretch>
            <a:fillRect/>
          </a:stretch>
        </p:blipFill>
        <p:spPr>
          <a:xfrm>
            <a:off x="914400" y="2114555"/>
            <a:ext cx="2792930" cy="4405515"/>
          </a:xfrm>
          <a:prstGeom prst="rect">
            <a:avLst/>
          </a:prstGeom>
        </p:spPr>
      </p:pic>
    </p:spTree>
    <p:extLst>
      <p:ext uri="{BB962C8B-B14F-4D97-AF65-F5344CB8AC3E}">
        <p14:creationId xmlns:p14="http://schemas.microsoft.com/office/powerpoint/2010/main" val="723415400"/>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1896DE-C721-49DE-848C-F0FF7D929DCB}"/>
              </a:ext>
            </a:extLst>
          </p:cNvPr>
          <p:cNvSpPr txBox="1"/>
          <p:nvPr/>
        </p:nvSpPr>
        <p:spPr>
          <a:xfrm>
            <a:off x="1828800" y="466990"/>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Safe Launch / Flawless Launch Plan</a:t>
            </a:r>
          </a:p>
        </p:txBody>
      </p:sp>
      <p:pic>
        <p:nvPicPr>
          <p:cNvPr id="2" name="Picture 1">
            <a:extLst>
              <a:ext uri="{FF2B5EF4-FFF2-40B4-BE49-F238E27FC236}">
                <a16:creationId xmlns:a16="http://schemas.microsoft.com/office/drawing/2014/main" id="{08E95F92-3683-4A98-8DBF-0ACA2205D8B4}"/>
              </a:ext>
            </a:extLst>
          </p:cNvPr>
          <p:cNvPicPr>
            <a:picLocks noChangeAspect="1"/>
          </p:cNvPicPr>
          <p:nvPr/>
        </p:nvPicPr>
        <p:blipFill>
          <a:blip r:embed="rId2"/>
          <a:stretch>
            <a:fillRect/>
          </a:stretch>
        </p:blipFill>
        <p:spPr>
          <a:xfrm>
            <a:off x="228600" y="1527142"/>
            <a:ext cx="6019800" cy="5303325"/>
          </a:xfrm>
          <a:prstGeom prst="rect">
            <a:avLst/>
          </a:prstGeom>
        </p:spPr>
      </p:pic>
      <p:cxnSp>
        <p:nvCxnSpPr>
          <p:cNvPr id="5" name="Straight Arrow Connector 4">
            <a:extLst>
              <a:ext uri="{FF2B5EF4-FFF2-40B4-BE49-F238E27FC236}">
                <a16:creationId xmlns:a16="http://schemas.microsoft.com/office/drawing/2014/main" id="{6FF2C6E8-8A74-4D59-AA9C-F6C929EE4E3F}"/>
              </a:ext>
            </a:extLst>
          </p:cNvPr>
          <p:cNvCxnSpPr>
            <a:cxnSpLocks/>
          </p:cNvCxnSpPr>
          <p:nvPr/>
        </p:nvCxnSpPr>
        <p:spPr>
          <a:xfrm flipH="1" flipV="1">
            <a:off x="2971800" y="2141446"/>
            <a:ext cx="3429001" cy="4477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2F2E4A-6DF7-4910-A752-D20DA8478A88}"/>
              </a:ext>
            </a:extLst>
          </p:cNvPr>
          <p:cNvSpPr txBox="1"/>
          <p:nvPr/>
        </p:nvSpPr>
        <p:spPr>
          <a:xfrm>
            <a:off x="6400800" y="1541282"/>
            <a:ext cx="2672499" cy="1754326"/>
          </a:xfrm>
          <a:prstGeom prst="rect">
            <a:avLst/>
          </a:prstGeom>
          <a:noFill/>
        </p:spPr>
        <p:txBody>
          <a:bodyPr wrap="square" rtlCol="0">
            <a:spAutoFit/>
          </a:bodyPr>
          <a:lstStyle/>
          <a:p>
            <a:r>
              <a:rPr lang="en-US" b="1" i="1" dirty="0"/>
              <a:t>Ensure to include how long and what the exit criteria is for the safe launch, i.e. “90 days post SOP with zero defects”</a:t>
            </a:r>
          </a:p>
        </p:txBody>
      </p:sp>
      <p:sp>
        <p:nvSpPr>
          <p:cNvPr id="11" name="TextBox 10">
            <a:extLst>
              <a:ext uri="{FF2B5EF4-FFF2-40B4-BE49-F238E27FC236}">
                <a16:creationId xmlns:a16="http://schemas.microsoft.com/office/drawing/2014/main" id="{B5F32F80-96D6-4920-BB4C-AD4F4088C2D1}"/>
              </a:ext>
            </a:extLst>
          </p:cNvPr>
          <p:cNvSpPr txBox="1"/>
          <p:nvPr/>
        </p:nvSpPr>
        <p:spPr>
          <a:xfrm>
            <a:off x="6400800" y="3505200"/>
            <a:ext cx="2672499" cy="2308324"/>
          </a:xfrm>
          <a:prstGeom prst="rect">
            <a:avLst/>
          </a:prstGeom>
          <a:noFill/>
        </p:spPr>
        <p:txBody>
          <a:bodyPr wrap="square" rtlCol="0">
            <a:spAutoFit/>
          </a:bodyPr>
          <a:lstStyle/>
          <a:p>
            <a:r>
              <a:rPr lang="en-US" dirty="0"/>
              <a:t>Your flawless plan could also be included in your control plan.  If this is the method you use, ensure details are included such as frequency and exit criteria.</a:t>
            </a:r>
          </a:p>
        </p:txBody>
      </p:sp>
      <p:sp>
        <p:nvSpPr>
          <p:cNvPr id="7" name="Rectangle 6">
            <a:extLst>
              <a:ext uri="{FF2B5EF4-FFF2-40B4-BE49-F238E27FC236}">
                <a16:creationId xmlns:a16="http://schemas.microsoft.com/office/drawing/2014/main" id="{F813D1B6-97F6-492E-9353-327D522DF559}"/>
              </a:ext>
            </a:extLst>
          </p:cNvPr>
          <p:cNvSpPr/>
          <p:nvPr/>
        </p:nvSpPr>
        <p:spPr>
          <a:xfrm rot="20491827">
            <a:off x="-111863" y="3582032"/>
            <a:ext cx="706372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00"/>
                </a:highlight>
              </a:rPr>
              <a:t>EXAMPLE</a:t>
            </a:r>
          </a:p>
        </p:txBody>
      </p:sp>
    </p:spTree>
    <p:extLst>
      <p:ext uri="{BB962C8B-B14F-4D97-AF65-F5344CB8AC3E}">
        <p14:creationId xmlns:p14="http://schemas.microsoft.com/office/powerpoint/2010/main" val="2275871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1896DE-C721-49DE-848C-F0FF7D929DCB}"/>
              </a:ext>
            </a:extLst>
          </p:cNvPr>
          <p:cNvSpPr txBox="1"/>
          <p:nvPr/>
        </p:nvSpPr>
        <p:spPr>
          <a:xfrm>
            <a:off x="1676400" y="457200"/>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FTT Data (First Time Through)</a:t>
            </a:r>
          </a:p>
        </p:txBody>
      </p:sp>
      <p:sp>
        <p:nvSpPr>
          <p:cNvPr id="6" name="TextBox 5">
            <a:extLst>
              <a:ext uri="{FF2B5EF4-FFF2-40B4-BE49-F238E27FC236}">
                <a16:creationId xmlns:a16="http://schemas.microsoft.com/office/drawing/2014/main" id="{D3A4E325-0DA3-44C3-B4D2-D9AD48218DC4}"/>
              </a:ext>
            </a:extLst>
          </p:cNvPr>
          <p:cNvSpPr txBox="1"/>
          <p:nvPr/>
        </p:nvSpPr>
        <p:spPr>
          <a:xfrm>
            <a:off x="457200" y="1524000"/>
            <a:ext cx="8382000" cy="3785652"/>
          </a:xfrm>
          <a:prstGeom prst="rect">
            <a:avLst/>
          </a:prstGeom>
          <a:noFill/>
        </p:spPr>
        <p:txBody>
          <a:bodyPr wrap="square" rtlCol="0">
            <a:spAutoFit/>
          </a:bodyPr>
          <a:lstStyle/>
          <a:p>
            <a:pPr algn="ctr"/>
            <a:r>
              <a:rPr lang="en-US" sz="2400" b="1" dirty="0">
                <a:solidFill>
                  <a:srgbClr val="00B050"/>
                </a:solidFill>
              </a:rPr>
              <a:t>First time through yield or FTT</a:t>
            </a:r>
          </a:p>
          <a:p>
            <a:pPr algn="ctr"/>
            <a:endParaRPr lang="en-US" sz="2400" b="1" dirty="0">
              <a:solidFill>
                <a:srgbClr val="00B050"/>
              </a:solidFill>
            </a:endParaRPr>
          </a:p>
          <a:p>
            <a:pPr algn="ctr"/>
            <a:r>
              <a:rPr lang="en-US" sz="1600" dirty="0"/>
              <a:t>As it may sometimes be referred to is a measure of production efficiency, ability/skill, and quality.  It measures how many goods are produced correctly without flaws or rework as percentage of total units produced in a production process or value stream.</a:t>
            </a:r>
          </a:p>
          <a:p>
            <a:pPr algn="ctr"/>
            <a:endParaRPr lang="en-US" sz="1600" dirty="0"/>
          </a:p>
          <a:p>
            <a:pPr algn="ctr"/>
            <a:r>
              <a:rPr lang="en-US" sz="1600" dirty="0"/>
              <a:t>The formula to calculate FTT is:  (units produced – defective units)/units produced</a:t>
            </a:r>
          </a:p>
          <a:p>
            <a:pPr algn="ctr"/>
            <a:endParaRPr lang="en-US" sz="1600" dirty="0"/>
          </a:p>
          <a:p>
            <a:pPr algn="ctr"/>
            <a:r>
              <a:rPr lang="en-US" sz="1600" dirty="0"/>
              <a:t>The definition of defective units includes all units of production which are scrapped, reworked, do not meet standards, require repair, or are not saleable.</a:t>
            </a:r>
          </a:p>
          <a:p>
            <a:pPr algn="ctr"/>
            <a:endParaRPr lang="en-US" sz="1600" dirty="0"/>
          </a:p>
          <a:p>
            <a:pPr algn="ctr"/>
            <a:r>
              <a:rPr lang="en-US" sz="1600" dirty="0"/>
              <a:t>The first time through yield will help you identify efficiency and changes in performance in the production process and should be used as a signal to perform further analysis and improvements if it exhibits sudden big changes</a:t>
            </a:r>
            <a:r>
              <a:rPr lang="en-US" sz="1200" dirty="0"/>
              <a:t>.</a:t>
            </a:r>
          </a:p>
        </p:txBody>
      </p:sp>
    </p:spTree>
    <p:extLst>
      <p:ext uri="{BB962C8B-B14F-4D97-AF65-F5344CB8AC3E}">
        <p14:creationId xmlns:p14="http://schemas.microsoft.com/office/powerpoint/2010/main" val="2635900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C1E3D9-FAE7-444D-8234-D2608237F965}"/>
              </a:ext>
            </a:extLst>
          </p:cNvPr>
          <p:cNvPicPr>
            <a:picLocks noChangeAspect="1"/>
          </p:cNvPicPr>
          <p:nvPr/>
        </p:nvPicPr>
        <p:blipFill>
          <a:blip r:embed="rId2"/>
          <a:stretch>
            <a:fillRect/>
          </a:stretch>
        </p:blipFill>
        <p:spPr>
          <a:xfrm>
            <a:off x="245405" y="1524000"/>
            <a:ext cx="8746195" cy="4762707"/>
          </a:xfrm>
          <a:prstGeom prst="rect">
            <a:avLst/>
          </a:prstGeom>
        </p:spPr>
      </p:pic>
      <p:sp>
        <p:nvSpPr>
          <p:cNvPr id="3" name="TextBox 2">
            <a:extLst>
              <a:ext uri="{FF2B5EF4-FFF2-40B4-BE49-F238E27FC236}">
                <a16:creationId xmlns:a16="http://schemas.microsoft.com/office/drawing/2014/main" id="{E21896DE-C721-49DE-848C-F0FF7D929DCB}"/>
              </a:ext>
            </a:extLst>
          </p:cNvPr>
          <p:cNvSpPr txBox="1"/>
          <p:nvPr/>
        </p:nvSpPr>
        <p:spPr>
          <a:xfrm>
            <a:off x="1752600" y="457200"/>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FTT Data (First Time Through)</a:t>
            </a:r>
          </a:p>
        </p:txBody>
      </p:sp>
      <p:sp>
        <p:nvSpPr>
          <p:cNvPr id="5" name="Rectangle 4">
            <a:extLst>
              <a:ext uri="{FF2B5EF4-FFF2-40B4-BE49-F238E27FC236}">
                <a16:creationId xmlns:a16="http://schemas.microsoft.com/office/drawing/2014/main" id="{5DCB14B2-7329-4291-9F42-2923854E78D1}"/>
              </a:ext>
            </a:extLst>
          </p:cNvPr>
          <p:cNvSpPr/>
          <p:nvPr/>
        </p:nvSpPr>
        <p:spPr>
          <a:xfrm rot="20491827">
            <a:off x="838200" y="3026999"/>
            <a:ext cx="706372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00"/>
                </a:highlight>
              </a:rPr>
              <a:t>EXAMPLE</a:t>
            </a:r>
          </a:p>
        </p:txBody>
      </p:sp>
    </p:spTree>
    <p:extLst>
      <p:ext uri="{BB962C8B-B14F-4D97-AF65-F5344CB8AC3E}">
        <p14:creationId xmlns:p14="http://schemas.microsoft.com/office/powerpoint/2010/main" val="325822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F220AD-AF4B-41AE-9015-6FE38997A4DF}"/>
              </a:ext>
            </a:extLst>
          </p:cNvPr>
          <p:cNvSpPr txBox="1"/>
          <p:nvPr/>
        </p:nvSpPr>
        <p:spPr>
          <a:xfrm>
            <a:off x="228600" y="1447800"/>
            <a:ext cx="8763000" cy="1508105"/>
          </a:xfrm>
          <a:prstGeom prst="rect">
            <a:avLst/>
          </a:prstGeom>
          <a:noFill/>
        </p:spPr>
        <p:txBody>
          <a:bodyPr wrap="square" rtlCol="0">
            <a:spAutoFit/>
          </a:bodyPr>
          <a:lstStyle/>
          <a:p>
            <a:r>
              <a:rPr lang="en-US" dirty="0"/>
              <a:t>SREA submission and applicable documentation is required as per the chart indicates in slide 4 &amp; 5.  See example slides attached.</a:t>
            </a:r>
          </a:p>
          <a:p>
            <a:r>
              <a:rPr lang="en-US" sz="1400" b="1" i="1" dirty="0"/>
              <a:t>* Note: The intent is NOT to </a:t>
            </a:r>
            <a:r>
              <a:rPr lang="en-US" sz="1400" b="1" i="1" u="sng" dirty="0"/>
              <a:t>complete and provide data </a:t>
            </a:r>
            <a:r>
              <a:rPr lang="en-US" sz="1400" b="1" i="1" dirty="0"/>
              <a:t>for all of these slides as part of your SREA submission. The example slides are part of your </a:t>
            </a:r>
            <a:r>
              <a:rPr lang="en-US" sz="1400" b="1" i="1" u="sng" dirty="0"/>
              <a:t>PLAN</a:t>
            </a:r>
            <a:r>
              <a:rPr lang="en-US" sz="1400" b="1" i="1" dirty="0"/>
              <a:t>.  Deliverables highlighted in </a:t>
            </a:r>
            <a:r>
              <a:rPr lang="en-US" sz="1400" b="1" i="1" dirty="0">
                <a:highlight>
                  <a:srgbClr val="FFFF00"/>
                </a:highlight>
              </a:rPr>
              <a:t>yellow</a:t>
            </a:r>
            <a:r>
              <a:rPr lang="en-US" sz="1400" b="1" i="1" dirty="0"/>
              <a:t> are expected to be included and complete with your </a:t>
            </a:r>
            <a:r>
              <a:rPr lang="en-US" sz="1400" b="1" i="1" dirty="0">
                <a:highlight>
                  <a:srgbClr val="FFFF00"/>
                </a:highlight>
              </a:rPr>
              <a:t>SREA PLAN submission</a:t>
            </a:r>
            <a:r>
              <a:rPr lang="en-US" sz="1400" b="1" i="1" dirty="0"/>
              <a:t>.  The examples are not a required format of the supplier.  They are examples only.</a:t>
            </a:r>
          </a:p>
        </p:txBody>
      </p:sp>
      <p:sp>
        <p:nvSpPr>
          <p:cNvPr id="7" name="TextBox 6">
            <a:extLst>
              <a:ext uri="{FF2B5EF4-FFF2-40B4-BE49-F238E27FC236}">
                <a16:creationId xmlns:a16="http://schemas.microsoft.com/office/drawing/2014/main" id="{0E369B0A-B2E0-48FD-AC83-6EF778A03818}"/>
              </a:ext>
            </a:extLst>
          </p:cNvPr>
          <p:cNvSpPr txBox="1"/>
          <p:nvPr/>
        </p:nvSpPr>
        <p:spPr>
          <a:xfrm>
            <a:off x="2438400" y="329625"/>
            <a:ext cx="5410200" cy="800219"/>
          </a:xfrm>
          <a:prstGeom prst="rect">
            <a:avLst/>
          </a:prstGeom>
          <a:noFill/>
        </p:spPr>
        <p:txBody>
          <a:bodyPr wrap="square" rtlCol="0">
            <a:spAutoFit/>
          </a:bodyPr>
          <a:lstStyle/>
          <a:p>
            <a:pPr algn="ctr"/>
            <a:r>
              <a:rPr lang="en-US" sz="2800" b="1" dirty="0"/>
              <a:t>SREA REQUIREMENTS</a:t>
            </a:r>
          </a:p>
          <a:p>
            <a:pPr algn="ctr"/>
            <a:r>
              <a:rPr lang="en-US" i="1" dirty="0"/>
              <a:t>Example slides attached</a:t>
            </a:r>
          </a:p>
        </p:txBody>
      </p:sp>
      <p:pic>
        <p:nvPicPr>
          <p:cNvPr id="2" name="Picture 1">
            <a:extLst>
              <a:ext uri="{FF2B5EF4-FFF2-40B4-BE49-F238E27FC236}">
                <a16:creationId xmlns:a16="http://schemas.microsoft.com/office/drawing/2014/main" id="{E2D6014B-836B-4F64-9B97-C2F09D654478}"/>
              </a:ext>
            </a:extLst>
          </p:cNvPr>
          <p:cNvPicPr>
            <a:picLocks noChangeAspect="1"/>
          </p:cNvPicPr>
          <p:nvPr/>
        </p:nvPicPr>
        <p:blipFill>
          <a:blip r:embed="rId3"/>
          <a:stretch>
            <a:fillRect/>
          </a:stretch>
        </p:blipFill>
        <p:spPr>
          <a:xfrm>
            <a:off x="381000" y="2944588"/>
            <a:ext cx="8077200" cy="3509269"/>
          </a:xfrm>
          <a:prstGeom prst="rect">
            <a:avLst/>
          </a:prstGeom>
        </p:spPr>
      </p:pic>
    </p:spTree>
    <p:extLst>
      <p:ext uri="{BB962C8B-B14F-4D97-AF65-F5344CB8AC3E}">
        <p14:creationId xmlns:p14="http://schemas.microsoft.com/office/powerpoint/2010/main" val="2610323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90538" y="2441575"/>
            <a:ext cx="636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ctr" hangingPunct="1">
              <a:spcBef>
                <a:spcPct val="0"/>
              </a:spcBef>
              <a:spcAft>
                <a:spcPct val="0"/>
              </a:spcAft>
            </a:pPr>
            <a:r>
              <a:rPr lang="en-US" altLang="en-US" sz="1800" dirty="0">
                <a:solidFill>
                  <a:srgbClr val="000000"/>
                </a:solidFill>
              </a:rPr>
              <a:t> </a:t>
            </a:r>
          </a:p>
        </p:txBody>
      </p:sp>
      <p:sp>
        <p:nvSpPr>
          <p:cNvPr id="5" name="TextBox 4">
            <a:extLst>
              <a:ext uri="{FF2B5EF4-FFF2-40B4-BE49-F238E27FC236}">
                <a16:creationId xmlns:a16="http://schemas.microsoft.com/office/drawing/2014/main" id="{1DCFE6BF-06FC-4F15-AD2E-7C9F748EA54B}"/>
              </a:ext>
            </a:extLst>
          </p:cNvPr>
          <p:cNvSpPr txBox="1"/>
          <p:nvPr/>
        </p:nvSpPr>
        <p:spPr>
          <a:xfrm>
            <a:off x="1828800" y="491759"/>
            <a:ext cx="64770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Detailed Timing Plan</a:t>
            </a:r>
          </a:p>
        </p:txBody>
      </p:sp>
      <p:pic>
        <p:nvPicPr>
          <p:cNvPr id="3" name="Picture 2">
            <a:extLst>
              <a:ext uri="{FF2B5EF4-FFF2-40B4-BE49-F238E27FC236}">
                <a16:creationId xmlns:a16="http://schemas.microsoft.com/office/drawing/2014/main" id="{A79C8252-8B60-4AAD-9B6A-DC295CABB912}"/>
              </a:ext>
            </a:extLst>
          </p:cNvPr>
          <p:cNvPicPr>
            <a:picLocks noChangeAspect="1"/>
          </p:cNvPicPr>
          <p:nvPr/>
        </p:nvPicPr>
        <p:blipFill>
          <a:blip r:embed="rId2"/>
          <a:stretch>
            <a:fillRect/>
          </a:stretch>
        </p:blipFill>
        <p:spPr>
          <a:xfrm>
            <a:off x="235354" y="1374146"/>
            <a:ext cx="7249557" cy="3907356"/>
          </a:xfrm>
          <a:prstGeom prst="rect">
            <a:avLst/>
          </a:prstGeom>
        </p:spPr>
      </p:pic>
      <p:pic>
        <p:nvPicPr>
          <p:cNvPr id="7" name="Picture 6">
            <a:extLst>
              <a:ext uri="{FF2B5EF4-FFF2-40B4-BE49-F238E27FC236}">
                <a16:creationId xmlns:a16="http://schemas.microsoft.com/office/drawing/2014/main" id="{C1C8B70E-2CE7-4630-95FB-BDCAA3694399}"/>
              </a:ext>
            </a:extLst>
          </p:cNvPr>
          <p:cNvPicPr>
            <a:picLocks noChangeAspect="1"/>
          </p:cNvPicPr>
          <p:nvPr/>
        </p:nvPicPr>
        <p:blipFill>
          <a:blip r:embed="rId3"/>
          <a:stretch>
            <a:fillRect/>
          </a:stretch>
        </p:blipFill>
        <p:spPr>
          <a:xfrm>
            <a:off x="242108" y="5239813"/>
            <a:ext cx="7242803" cy="1600835"/>
          </a:xfrm>
          <a:prstGeom prst="rect">
            <a:avLst/>
          </a:prstGeom>
        </p:spPr>
      </p:pic>
      <p:sp>
        <p:nvSpPr>
          <p:cNvPr id="8" name="Rectangle 7">
            <a:extLst>
              <a:ext uri="{FF2B5EF4-FFF2-40B4-BE49-F238E27FC236}">
                <a16:creationId xmlns:a16="http://schemas.microsoft.com/office/drawing/2014/main" id="{56373BB6-3165-4F2C-8B5B-70700114E54A}"/>
              </a:ext>
            </a:extLst>
          </p:cNvPr>
          <p:cNvSpPr/>
          <p:nvPr/>
        </p:nvSpPr>
        <p:spPr>
          <a:xfrm rot="20491827">
            <a:off x="838200" y="3026999"/>
            <a:ext cx="706372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00"/>
                </a:highlight>
              </a:rPr>
              <a:t>EXAMPLE</a:t>
            </a:r>
          </a:p>
        </p:txBody>
      </p:sp>
    </p:spTree>
    <p:extLst>
      <p:ext uri="{BB962C8B-B14F-4D97-AF65-F5344CB8AC3E}">
        <p14:creationId xmlns:p14="http://schemas.microsoft.com/office/powerpoint/2010/main" val="4017212325"/>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38B3-469B-4B5B-87C0-53400114AFF4}"/>
              </a:ext>
            </a:extLst>
          </p:cNvPr>
          <p:cNvSpPr>
            <a:spLocks noGrp="1"/>
          </p:cNvSpPr>
          <p:nvPr>
            <p:ph type="title"/>
          </p:nvPr>
        </p:nvSpPr>
        <p:spPr>
          <a:xfrm>
            <a:off x="381000" y="1447800"/>
            <a:ext cx="8077200" cy="914400"/>
          </a:xfrm>
        </p:spPr>
        <p:txBody>
          <a:bodyPr/>
          <a:lstStyle/>
          <a:p>
            <a:pPr algn="ctr"/>
            <a:r>
              <a:rPr lang="en-US" sz="2000" b="1" dirty="0"/>
              <a:t>GHSP Form Change History</a:t>
            </a:r>
          </a:p>
        </p:txBody>
      </p:sp>
      <p:sp>
        <p:nvSpPr>
          <p:cNvPr id="3" name="Content Placeholder 2">
            <a:extLst>
              <a:ext uri="{FF2B5EF4-FFF2-40B4-BE49-F238E27FC236}">
                <a16:creationId xmlns:a16="http://schemas.microsoft.com/office/drawing/2014/main" id="{39C9FA40-C9C0-405F-B8A2-8FEFAF7CB966}"/>
              </a:ext>
            </a:extLst>
          </p:cNvPr>
          <p:cNvSpPr>
            <a:spLocks noGrp="1"/>
          </p:cNvSpPr>
          <p:nvPr>
            <p:ph idx="1"/>
          </p:nvPr>
        </p:nvSpPr>
        <p:spPr/>
        <p:txBody>
          <a:bodyPr/>
          <a:lstStyle/>
          <a:p>
            <a:r>
              <a:rPr lang="en-US" sz="1200" b="1" u="sng" dirty="0"/>
              <a:t>Date		</a:t>
            </a:r>
            <a:r>
              <a:rPr lang="en-US" sz="1200" dirty="0"/>
              <a:t>	</a:t>
            </a:r>
            <a:r>
              <a:rPr lang="en-US" sz="1200" b="1" u="sng" dirty="0"/>
              <a:t>Change</a:t>
            </a:r>
          </a:p>
          <a:p>
            <a:r>
              <a:rPr lang="en-US" sz="1200" dirty="0"/>
              <a:t>10/23/18		Released</a:t>
            </a:r>
          </a:p>
          <a:p>
            <a:endParaRPr lang="en-US" sz="1200" dirty="0"/>
          </a:p>
        </p:txBody>
      </p:sp>
    </p:spTree>
    <p:extLst>
      <p:ext uri="{BB962C8B-B14F-4D97-AF65-F5344CB8AC3E}">
        <p14:creationId xmlns:p14="http://schemas.microsoft.com/office/powerpoint/2010/main" val="145311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B27EBF-EB2F-47B0-BAF2-63AB436E46BF}"/>
              </a:ext>
            </a:extLst>
          </p:cNvPr>
          <p:cNvSpPr txBox="1"/>
          <p:nvPr/>
        </p:nvSpPr>
        <p:spPr>
          <a:xfrm>
            <a:off x="2438400" y="329625"/>
            <a:ext cx="5410200" cy="800219"/>
          </a:xfrm>
          <a:prstGeom prst="rect">
            <a:avLst/>
          </a:prstGeom>
          <a:noFill/>
        </p:spPr>
        <p:txBody>
          <a:bodyPr wrap="square" rtlCol="0">
            <a:spAutoFit/>
          </a:bodyPr>
          <a:lstStyle/>
          <a:p>
            <a:pPr algn="ctr"/>
            <a:r>
              <a:rPr lang="en-US" sz="2800" b="1" dirty="0"/>
              <a:t>SREA REQUIREMENTS</a:t>
            </a:r>
          </a:p>
          <a:p>
            <a:pPr algn="ctr"/>
            <a:r>
              <a:rPr lang="en-US" i="1" dirty="0"/>
              <a:t>Example slides attached</a:t>
            </a:r>
          </a:p>
        </p:txBody>
      </p:sp>
      <p:pic>
        <p:nvPicPr>
          <p:cNvPr id="5" name="Picture 4">
            <a:extLst>
              <a:ext uri="{FF2B5EF4-FFF2-40B4-BE49-F238E27FC236}">
                <a16:creationId xmlns:a16="http://schemas.microsoft.com/office/drawing/2014/main" id="{F69727C6-FF6D-4E53-BD4D-FCD0C273BB64}"/>
              </a:ext>
            </a:extLst>
          </p:cNvPr>
          <p:cNvPicPr>
            <a:picLocks noChangeAspect="1"/>
          </p:cNvPicPr>
          <p:nvPr/>
        </p:nvPicPr>
        <p:blipFill>
          <a:blip r:embed="rId3"/>
          <a:stretch>
            <a:fillRect/>
          </a:stretch>
        </p:blipFill>
        <p:spPr>
          <a:xfrm>
            <a:off x="190500" y="1676400"/>
            <a:ext cx="8763000" cy="4600929"/>
          </a:xfrm>
          <a:prstGeom prst="rect">
            <a:avLst/>
          </a:prstGeom>
        </p:spPr>
      </p:pic>
    </p:spTree>
    <p:extLst>
      <p:ext uri="{BB962C8B-B14F-4D97-AF65-F5344CB8AC3E}">
        <p14:creationId xmlns:p14="http://schemas.microsoft.com/office/powerpoint/2010/main" val="270542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id="{393DD218-8F1E-4274-8E54-B00671FEF133}"/>
              </a:ext>
            </a:extLst>
          </p:cNvPr>
          <p:cNvSpPr txBox="1">
            <a:spLocks noChangeArrowheads="1"/>
          </p:cNvSpPr>
          <p:nvPr/>
        </p:nvSpPr>
        <p:spPr bwMode="auto">
          <a:xfrm>
            <a:off x="1147151" y="457200"/>
            <a:ext cx="7619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ctr" hangingPunct="1">
              <a:spcBef>
                <a:spcPct val="0"/>
              </a:spcBef>
              <a:spcAft>
                <a:spcPct val="0"/>
              </a:spcAft>
            </a:pPr>
            <a:r>
              <a:rPr lang="en-US" altLang="en-US" sz="2000" dirty="0">
                <a:solidFill>
                  <a:srgbClr val="000000"/>
                </a:solidFill>
                <a:latin typeface="Calibri" pitchFamily="34" charset="0"/>
                <a:ea typeface="Calibri" pitchFamily="34" charset="0"/>
                <a:cs typeface="Calibri" pitchFamily="34" charset="0"/>
              </a:rPr>
              <a:t>Supplier SREA Description</a:t>
            </a:r>
          </a:p>
          <a:p>
            <a:pPr algn="ctr" eaLnBrk="1" fontAlgn="ctr" hangingPunct="1">
              <a:spcBef>
                <a:spcPct val="0"/>
              </a:spcBef>
              <a:spcAft>
                <a:spcPct val="0"/>
              </a:spcAft>
            </a:pPr>
            <a:r>
              <a:rPr lang="en-US" altLang="en-US" sz="2000" b="1" dirty="0">
                <a:solidFill>
                  <a:srgbClr val="000000"/>
                </a:solidFill>
                <a:latin typeface="Calibri" pitchFamily="34" charset="0"/>
                <a:ea typeface="Calibri" pitchFamily="34" charset="0"/>
                <a:cs typeface="Calibri" pitchFamily="34" charset="0"/>
              </a:rPr>
              <a:t>Purpose Statement</a:t>
            </a:r>
          </a:p>
        </p:txBody>
      </p:sp>
      <p:pic>
        <p:nvPicPr>
          <p:cNvPr id="2" name="Picture 1">
            <a:extLst>
              <a:ext uri="{FF2B5EF4-FFF2-40B4-BE49-F238E27FC236}">
                <a16:creationId xmlns:a16="http://schemas.microsoft.com/office/drawing/2014/main" id="{21DD69E2-A05F-4F5A-A1B4-01E7A974B5CF}"/>
              </a:ext>
            </a:extLst>
          </p:cNvPr>
          <p:cNvPicPr>
            <a:picLocks noChangeAspect="1"/>
          </p:cNvPicPr>
          <p:nvPr/>
        </p:nvPicPr>
        <p:blipFill>
          <a:blip r:embed="rId2"/>
          <a:stretch>
            <a:fillRect/>
          </a:stretch>
        </p:blipFill>
        <p:spPr>
          <a:xfrm>
            <a:off x="777049" y="3048000"/>
            <a:ext cx="7056502" cy="3289330"/>
          </a:xfrm>
          <a:prstGeom prst="rect">
            <a:avLst/>
          </a:prstGeom>
        </p:spPr>
      </p:pic>
      <p:sp>
        <p:nvSpPr>
          <p:cNvPr id="4" name="Rectangle 1">
            <a:extLst>
              <a:ext uri="{FF2B5EF4-FFF2-40B4-BE49-F238E27FC236}">
                <a16:creationId xmlns:a16="http://schemas.microsoft.com/office/drawing/2014/main" id="{A4101BA6-D1D6-4CBA-B91D-28B4BEE4CAEE}"/>
              </a:ext>
            </a:extLst>
          </p:cNvPr>
          <p:cNvSpPr>
            <a:spLocks noChangeArrowheads="1"/>
          </p:cNvSpPr>
          <p:nvPr/>
        </p:nvSpPr>
        <p:spPr bwMode="auto">
          <a:xfrm>
            <a:off x="342900" y="2617113"/>
            <a:ext cx="845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ctr" hangingPunct="1">
              <a:spcBef>
                <a:spcPct val="0"/>
              </a:spcBef>
              <a:spcAft>
                <a:spcPct val="0"/>
              </a:spcAft>
            </a:pPr>
            <a:r>
              <a:rPr lang="en-US" altLang="en-US" sz="1100" b="1" dirty="0">
                <a:solidFill>
                  <a:srgbClr val="000000"/>
                </a:solidFill>
              </a:rPr>
              <a:t>Purpose:  </a:t>
            </a:r>
            <a:r>
              <a:rPr lang="en-US" altLang="en-US" sz="1100" dirty="0">
                <a:solidFill>
                  <a:srgbClr val="000000"/>
                </a:solidFill>
                <a:latin typeface="Calibri" pitchFamily="34" charset="0"/>
                <a:ea typeface="Calibri" pitchFamily="34" charset="0"/>
                <a:cs typeface="Calibri" pitchFamily="34" charset="0"/>
              </a:rPr>
              <a:t>Supplier PCB Cover move from press 9 to press 10 for process enhancement to add automation to remove manual load allowing improved process control.</a:t>
            </a:r>
          </a:p>
        </p:txBody>
      </p:sp>
      <p:sp>
        <p:nvSpPr>
          <p:cNvPr id="3" name="Rectangle 2">
            <a:extLst>
              <a:ext uri="{FF2B5EF4-FFF2-40B4-BE49-F238E27FC236}">
                <a16:creationId xmlns:a16="http://schemas.microsoft.com/office/drawing/2014/main" id="{8148A9E3-9353-4082-9C13-055318AE06CE}"/>
              </a:ext>
            </a:extLst>
          </p:cNvPr>
          <p:cNvSpPr/>
          <p:nvPr/>
        </p:nvSpPr>
        <p:spPr>
          <a:xfrm>
            <a:off x="381000" y="1483854"/>
            <a:ext cx="8610600" cy="677108"/>
          </a:xfrm>
          <a:prstGeom prst="rect">
            <a:avLst/>
          </a:prstGeom>
        </p:spPr>
        <p:txBody>
          <a:bodyPr wrap="square">
            <a:spAutoFit/>
          </a:bodyPr>
          <a:lstStyle/>
          <a:p>
            <a:r>
              <a:rPr lang="en-US" altLang="en-US" sz="2000" b="1" dirty="0">
                <a:solidFill>
                  <a:srgbClr val="000000"/>
                </a:solidFill>
                <a:latin typeface="Calibri" pitchFamily="34" charset="0"/>
                <a:ea typeface="Calibri" pitchFamily="34" charset="0"/>
                <a:cs typeface="Calibri" pitchFamily="34" charset="0"/>
              </a:rPr>
              <a:t>PURPOSE:  </a:t>
            </a:r>
            <a:r>
              <a:rPr lang="en-US" altLang="en-US" dirty="0">
                <a:solidFill>
                  <a:srgbClr val="000000"/>
                </a:solidFill>
                <a:latin typeface="Calibri" pitchFamily="34" charset="0"/>
                <a:ea typeface="Calibri" pitchFamily="34" charset="0"/>
                <a:cs typeface="Calibri" pitchFamily="34" charset="0"/>
              </a:rPr>
              <a:t>Clearly explain the purpose of the proposed change.  Include where possible, Who/What/Where/When/Why/How</a:t>
            </a:r>
            <a:endParaRPr lang="en-US" dirty="0"/>
          </a:p>
        </p:txBody>
      </p:sp>
      <p:sp>
        <p:nvSpPr>
          <p:cNvPr id="5" name="Rectangle 4">
            <a:extLst>
              <a:ext uri="{FF2B5EF4-FFF2-40B4-BE49-F238E27FC236}">
                <a16:creationId xmlns:a16="http://schemas.microsoft.com/office/drawing/2014/main" id="{50A2F4C5-700B-4094-B2DA-BCC1CA6C541C}"/>
              </a:ext>
            </a:extLst>
          </p:cNvPr>
          <p:cNvSpPr/>
          <p:nvPr/>
        </p:nvSpPr>
        <p:spPr>
          <a:xfrm rot="20326643">
            <a:off x="864765" y="4003988"/>
            <a:ext cx="706372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00"/>
                </a:highlight>
              </a:rPr>
              <a:t>EXAMPLE</a:t>
            </a:r>
          </a:p>
        </p:txBody>
      </p:sp>
      <p:sp>
        <p:nvSpPr>
          <p:cNvPr id="6" name="Rectangle 5">
            <a:extLst>
              <a:ext uri="{FF2B5EF4-FFF2-40B4-BE49-F238E27FC236}">
                <a16:creationId xmlns:a16="http://schemas.microsoft.com/office/drawing/2014/main" id="{B46330A2-65F9-4A7D-A5B1-41F270D37938}"/>
              </a:ext>
            </a:extLst>
          </p:cNvPr>
          <p:cNvSpPr/>
          <p:nvPr/>
        </p:nvSpPr>
        <p:spPr>
          <a:xfrm>
            <a:off x="190500" y="2387953"/>
            <a:ext cx="8496300" cy="4012847"/>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94609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id="{393DD218-8F1E-4274-8E54-B00671FEF133}"/>
              </a:ext>
            </a:extLst>
          </p:cNvPr>
          <p:cNvSpPr txBox="1">
            <a:spLocks noChangeArrowheads="1"/>
          </p:cNvSpPr>
          <p:nvPr/>
        </p:nvSpPr>
        <p:spPr bwMode="auto">
          <a:xfrm>
            <a:off x="1361415" y="409359"/>
            <a:ext cx="7619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ctr" hangingPunct="1">
              <a:spcBef>
                <a:spcPct val="0"/>
              </a:spcBef>
              <a:spcAft>
                <a:spcPct val="0"/>
              </a:spcAft>
            </a:pPr>
            <a:r>
              <a:rPr lang="en-US" altLang="en-US" sz="2000" dirty="0">
                <a:solidFill>
                  <a:srgbClr val="000000"/>
                </a:solidFill>
                <a:latin typeface="Calibri" pitchFamily="34" charset="0"/>
                <a:ea typeface="Calibri" pitchFamily="34" charset="0"/>
                <a:cs typeface="Calibri" pitchFamily="34" charset="0"/>
              </a:rPr>
              <a:t>Supplier SREA Description</a:t>
            </a:r>
          </a:p>
          <a:p>
            <a:pPr algn="ctr" eaLnBrk="1" fontAlgn="ctr" hangingPunct="1">
              <a:spcBef>
                <a:spcPct val="0"/>
              </a:spcBef>
              <a:spcAft>
                <a:spcPct val="0"/>
              </a:spcAft>
            </a:pPr>
            <a:r>
              <a:rPr lang="en-US" altLang="en-US" sz="2000" b="1" dirty="0">
                <a:solidFill>
                  <a:srgbClr val="000000"/>
                </a:solidFill>
                <a:latin typeface="Calibri" pitchFamily="34" charset="0"/>
                <a:ea typeface="Calibri" pitchFamily="34" charset="0"/>
                <a:cs typeface="Calibri" pitchFamily="34" charset="0"/>
              </a:rPr>
              <a:t>Affected Components</a:t>
            </a:r>
          </a:p>
        </p:txBody>
      </p:sp>
      <p:pic>
        <p:nvPicPr>
          <p:cNvPr id="3" name="Picture 2">
            <a:extLst>
              <a:ext uri="{FF2B5EF4-FFF2-40B4-BE49-F238E27FC236}">
                <a16:creationId xmlns:a16="http://schemas.microsoft.com/office/drawing/2014/main" id="{3FA2DF27-1EA3-4537-A5C5-B307C7DDC926}"/>
              </a:ext>
            </a:extLst>
          </p:cNvPr>
          <p:cNvPicPr>
            <a:picLocks noChangeAspect="1"/>
          </p:cNvPicPr>
          <p:nvPr/>
        </p:nvPicPr>
        <p:blipFill>
          <a:blip r:embed="rId2"/>
          <a:stretch>
            <a:fillRect/>
          </a:stretch>
        </p:blipFill>
        <p:spPr>
          <a:xfrm>
            <a:off x="457199" y="1752600"/>
            <a:ext cx="8155171" cy="2971800"/>
          </a:xfrm>
          <a:prstGeom prst="rect">
            <a:avLst/>
          </a:prstGeom>
        </p:spPr>
      </p:pic>
      <p:sp>
        <p:nvSpPr>
          <p:cNvPr id="4" name="Rectangle 3">
            <a:extLst>
              <a:ext uri="{FF2B5EF4-FFF2-40B4-BE49-F238E27FC236}">
                <a16:creationId xmlns:a16="http://schemas.microsoft.com/office/drawing/2014/main" id="{19857C6D-A6FD-407D-A05A-A0C2A6FBF152}"/>
              </a:ext>
            </a:extLst>
          </p:cNvPr>
          <p:cNvSpPr/>
          <p:nvPr/>
        </p:nvSpPr>
        <p:spPr>
          <a:xfrm rot="20326643">
            <a:off x="663389" y="2390198"/>
            <a:ext cx="706372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00"/>
                </a:highlight>
              </a:rPr>
              <a:t>EXAMPLE</a:t>
            </a:r>
          </a:p>
        </p:txBody>
      </p:sp>
      <p:sp>
        <p:nvSpPr>
          <p:cNvPr id="2" name="TextBox 1">
            <a:extLst>
              <a:ext uri="{FF2B5EF4-FFF2-40B4-BE49-F238E27FC236}">
                <a16:creationId xmlns:a16="http://schemas.microsoft.com/office/drawing/2014/main" id="{FC26EA94-6A58-456A-BB32-2275904F208F}"/>
              </a:ext>
            </a:extLst>
          </p:cNvPr>
          <p:cNvSpPr txBox="1"/>
          <p:nvPr/>
        </p:nvSpPr>
        <p:spPr>
          <a:xfrm>
            <a:off x="1333500" y="5354803"/>
            <a:ext cx="6477000" cy="461665"/>
          </a:xfrm>
          <a:prstGeom prst="rect">
            <a:avLst/>
          </a:prstGeom>
          <a:noFill/>
        </p:spPr>
        <p:txBody>
          <a:bodyPr wrap="square" rtlCol="0">
            <a:spAutoFit/>
          </a:bodyPr>
          <a:lstStyle/>
          <a:p>
            <a:r>
              <a:rPr lang="en-US" sz="2400" b="1" dirty="0"/>
              <a:t>*Pictures with descriptions are very helpful</a:t>
            </a:r>
          </a:p>
        </p:txBody>
      </p:sp>
    </p:spTree>
    <p:extLst>
      <p:ext uri="{BB962C8B-B14F-4D97-AF65-F5344CB8AC3E}">
        <p14:creationId xmlns:p14="http://schemas.microsoft.com/office/powerpoint/2010/main" val="112812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340" y="1447800"/>
            <a:ext cx="7467600" cy="609600"/>
          </a:xfrm>
        </p:spPr>
        <p:txBody>
          <a:bodyPr/>
          <a:lstStyle/>
          <a:p>
            <a:pPr algn="ctr"/>
            <a:r>
              <a:rPr lang="en-US" sz="2000" b="1" dirty="0"/>
              <a:t>Change Points and Risk Identification</a:t>
            </a:r>
            <a:br>
              <a:rPr lang="en-US" sz="2000" b="1" dirty="0"/>
            </a:br>
            <a:r>
              <a:rPr lang="en-US" sz="1400" b="1" i="1" dirty="0"/>
              <a:t>considering the 4 M’s: Material, Man, Method, Machine</a:t>
            </a:r>
          </a:p>
        </p:txBody>
      </p:sp>
      <p:sp>
        <p:nvSpPr>
          <p:cNvPr id="4" name="TextBox 3"/>
          <p:cNvSpPr txBox="1"/>
          <p:nvPr/>
        </p:nvSpPr>
        <p:spPr>
          <a:xfrm>
            <a:off x="2514600" y="304800"/>
            <a:ext cx="5410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Change Point and Risk Identification</a:t>
            </a:r>
          </a:p>
        </p:txBody>
      </p:sp>
      <p:pic>
        <p:nvPicPr>
          <p:cNvPr id="14" name="Picture 13">
            <a:extLst>
              <a:ext uri="{FF2B5EF4-FFF2-40B4-BE49-F238E27FC236}">
                <a16:creationId xmlns:a16="http://schemas.microsoft.com/office/drawing/2014/main" id="{01257E1A-1992-478C-8B14-BBE62E37FD61}"/>
              </a:ext>
            </a:extLst>
          </p:cNvPr>
          <p:cNvPicPr>
            <a:picLocks noChangeAspect="1"/>
          </p:cNvPicPr>
          <p:nvPr/>
        </p:nvPicPr>
        <p:blipFill>
          <a:blip r:embed="rId2"/>
          <a:stretch>
            <a:fillRect/>
          </a:stretch>
        </p:blipFill>
        <p:spPr>
          <a:xfrm>
            <a:off x="331951" y="2238970"/>
            <a:ext cx="4365298" cy="3671292"/>
          </a:xfrm>
          <a:prstGeom prst="rect">
            <a:avLst/>
          </a:prstGeom>
        </p:spPr>
      </p:pic>
      <p:pic>
        <p:nvPicPr>
          <p:cNvPr id="15" name="Picture 14">
            <a:extLst>
              <a:ext uri="{FF2B5EF4-FFF2-40B4-BE49-F238E27FC236}">
                <a16:creationId xmlns:a16="http://schemas.microsoft.com/office/drawing/2014/main" id="{1F94B4C6-DB93-4B11-AC84-86CD6606EF01}"/>
              </a:ext>
            </a:extLst>
          </p:cNvPr>
          <p:cNvPicPr>
            <a:picLocks noChangeAspect="1"/>
          </p:cNvPicPr>
          <p:nvPr/>
        </p:nvPicPr>
        <p:blipFill>
          <a:blip r:embed="rId3"/>
          <a:stretch>
            <a:fillRect/>
          </a:stretch>
        </p:blipFill>
        <p:spPr>
          <a:xfrm>
            <a:off x="4670614" y="2683431"/>
            <a:ext cx="4365298" cy="2789453"/>
          </a:xfrm>
          <a:prstGeom prst="rect">
            <a:avLst/>
          </a:prstGeom>
        </p:spPr>
      </p:pic>
      <p:sp>
        <p:nvSpPr>
          <p:cNvPr id="16" name="TextBox 15">
            <a:extLst>
              <a:ext uri="{FF2B5EF4-FFF2-40B4-BE49-F238E27FC236}">
                <a16:creationId xmlns:a16="http://schemas.microsoft.com/office/drawing/2014/main" id="{3EE0C192-C7B2-4201-9D30-BBA440C34C2A}"/>
              </a:ext>
            </a:extLst>
          </p:cNvPr>
          <p:cNvSpPr txBox="1"/>
          <p:nvPr/>
        </p:nvSpPr>
        <p:spPr>
          <a:xfrm>
            <a:off x="5782008" y="2277070"/>
            <a:ext cx="2943740" cy="369332"/>
          </a:xfrm>
          <a:prstGeom prst="rect">
            <a:avLst/>
          </a:prstGeom>
          <a:noFill/>
        </p:spPr>
        <p:txBody>
          <a:bodyPr wrap="square" rtlCol="0">
            <a:spAutoFit/>
          </a:bodyPr>
          <a:lstStyle/>
          <a:p>
            <a:pPr algn="ctr"/>
            <a:r>
              <a:rPr lang="en-US" b="1" dirty="0">
                <a:solidFill>
                  <a:srgbClr val="FF0000"/>
                </a:solidFill>
              </a:rPr>
              <a:t>EXAMPLE</a:t>
            </a:r>
          </a:p>
        </p:txBody>
      </p:sp>
      <p:sp>
        <p:nvSpPr>
          <p:cNvPr id="17" name="Star: 5 Points 16">
            <a:extLst>
              <a:ext uri="{FF2B5EF4-FFF2-40B4-BE49-F238E27FC236}">
                <a16:creationId xmlns:a16="http://schemas.microsoft.com/office/drawing/2014/main" id="{97D6F2E5-3FC4-4E69-9F79-B61FF704C107}"/>
              </a:ext>
            </a:extLst>
          </p:cNvPr>
          <p:cNvSpPr/>
          <p:nvPr/>
        </p:nvSpPr>
        <p:spPr>
          <a:xfrm>
            <a:off x="1000126" y="2617827"/>
            <a:ext cx="3809999" cy="25378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Complete a Change Point Matrix</a:t>
            </a:r>
          </a:p>
        </p:txBody>
      </p:sp>
      <p:pic>
        <p:nvPicPr>
          <p:cNvPr id="3" name="Picture 2">
            <a:extLst>
              <a:ext uri="{FF2B5EF4-FFF2-40B4-BE49-F238E27FC236}">
                <a16:creationId xmlns:a16="http://schemas.microsoft.com/office/drawing/2014/main" id="{3103FCC1-9DE5-4EA5-9E3D-F7971FABA263}"/>
              </a:ext>
            </a:extLst>
          </p:cNvPr>
          <p:cNvPicPr>
            <a:picLocks noChangeAspect="1"/>
          </p:cNvPicPr>
          <p:nvPr/>
        </p:nvPicPr>
        <p:blipFill>
          <a:blip r:embed="rId4"/>
          <a:stretch>
            <a:fillRect/>
          </a:stretch>
        </p:blipFill>
        <p:spPr>
          <a:xfrm>
            <a:off x="8226947" y="2952750"/>
            <a:ext cx="431132" cy="95250"/>
          </a:xfrm>
          <a:prstGeom prst="rect">
            <a:avLst/>
          </a:prstGeom>
        </p:spPr>
      </p:pic>
    </p:spTree>
    <p:extLst>
      <p:ext uri="{BB962C8B-B14F-4D97-AF65-F5344CB8AC3E}">
        <p14:creationId xmlns:p14="http://schemas.microsoft.com/office/powerpoint/2010/main" val="207340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00" y="379824"/>
            <a:ext cx="5410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Supplier SREA Description</a:t>
            </a:r>
          </a:p>
          <a:p>
            <a:pPr algn="ctr"/>
            <a:r>
              <a:rPr lang="en-US" sz="2000" b="1" dirty="0">
                <a:latin typeface="Calibri" panose="020F0502020204030204" pitchFamily="34" charset="0"/>
                <a:cs typeface="Calibri" panose="020F0502020204030204" pitchFamily="34" charset="0"/>
              </a:rPr>
              <a:t>Map Location</a:t>
            </a:r>
          </a:p>
        </p:txBody>
      </p:sp>
      <p:sp>
        <p:nvSpPr>
          <p:cNvPr id="2" name="Rectangle 1"/>
          <p:cNvSpPr/>
          <p:nvPr/>
        </p:nvSpPr>
        <p:spPr>
          <a:xfrm>
            <a:off x="7162800" y="1643399"/>
            <a:ext cx="1828800" cy="4757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u="sng" dirty="0">
                <a:solidFill>
                  <a:schemeClr val="tx1"/>
                </a:solidFill>
                <a:highlight>
                  <a:srgbClr val="FFFF00"/>
                </a:highlight>
              </a:rPr>
              <a:t>Current Address: </a:t>
            </a:r>
          </a:p>
          <a:p>
            <a:pPr algn="ctr"/>
            <a:endParaRPr lang="en-US" dirty="0">
              <a:solidFill>
                <a:schemeClr val="tx1"/>
              </a:solidFill>
              <a:highlight>
                <a:srgbClr val="FFFF00"/>
              </a:highlight>
            </a:endParaRPr>
          </a:p>
          <a:p>
            <a:pPr algn="ctr"/>
            <a:endParaRPr lang="en-US" dirty="0">
              <a:solidFill>
                <a:schemeClr val="tx1"/>
              </a:solidFill>
              <a:highlight>
                <a:srgbClr val="FFFF00"/>
              </a:highlight>
            </a:endParaRPr>
          </a:p>
          <a:p>
            <a:pPr algn="ctr"/>
            <a:endParaRPr lang="en-US" dirty="0">
              <a:solidFill>
                <a:schemeClr val="tx1"/>
              </a:solidFill>
              <a:highlight>
                <a:srgbClr val="FFFF00"/>
              </a:highlight>
            </a:endParaRPr>
          </a:p>
          <a:p>
            <a:pPr algn="ctr"/>
            <a:endParaRPr lang="en-US" dirty="0">
              <a:solidFill>
                <a:schemeClr val="tx1"/>
              </a:solidFill>
              <a:highlight>
                <a:srgbClr val="FFFF00"/>
              </a:highlight>
            </a:endParaRPr>
          </a:p>
          <a:p>
            <a:pPr algn="ctr"/>
            <a:endParaRPr lang="en-US" dirty="0">
              <a:solidFill>
                <a:schemeClr val="tx1"/>
              </a:solidFill>
              <a:highlight>
                <a:srgbClr val="FFFF00"/>
              </a:highlight>
            </a:endParaRPr>
          </a:p>
          <a:p>
            <a:pPr algn="ctr"/>
            <a:endParaRPr lang="en-US" dirty="0">
              <a:solidFill>
                <a:schemeClr val="tx1"/>
              </a:solidFill>
              <a:highlight>
                <a:srgbClr val="FFFF00"/>
              </a:highlight>
            </a:endParaRPr>
          </a:p>
          <a:p>
            <a:pPr algn="ctr"/>
            <a:r>
              <a:rPr lang="en-US" b="1" u="sng" dirty="0">
                <a:solidFill>
                  <a:schemeClr val="tx1"/>
                </a:solidFill>
                <a:highlight>
                  <a:srgbClr val="FFFF00"/>
                </a:highlight>
              </a:rPr>
              <a:t>New Address:</a:t>
            </a:r>
            <a:endParaRPr lang="en-US" dirty="0">
              <a:solidFill>
                <a:schemeClr val="tx1"/>
              </a:solidFill>
              <a:highlight>
                <a:srgbClr val="FFFF00"/>
              </a:highlight>
            </a:endParaRPr>
          </a:p>
        </p:txBody>
      </p:sp>
      <p:sp>
        <p:nvSpPr>
          <p:cNvPr id="4" name="TextBox 3">
            <a:extLst>
              <a:ext uri="{FF2B5EF4-FFF2-40B4-BE49-F238E27FC236}">
                <a16:creationId xmlns:a16="http://schemas.microsoft.com/office/drawing/2014/main" id="{AF855262-D8F2-4486-8B76-852091DF45BF}"/>
              </a:ext>
            </a:extLst>
          </p:cNvPr>
          <p:cNvSpPr txBox="1"/>
          <p:nvPr/>
        </p:nvSpPr>
        <p:spPr>
          <a:xfrm>
            <a:off x="591206" y="1617123"/>
            <a:ext cx="6248400" cy="646331"/>
          </a:xfrm>
          <a:prstGeom prst="rect">
            <a:avLst/>
          </a:prstGeom>
          <a:noFill/>
        </p:spPr>
        <p:txBody>
          <a:bodyPr wrap="square" rtlCol="0">
            <a:spAutoFit/>
          </a:bodyPr>
          <a:lstStyle/>
          <a:p>
            <a:r>
              <a:rPr lang="en-US" dirty="0">
                <a:highlight>
                  <a:srgbClr val="FFFF00"/>
                </a:highlight>
              </a:rPr>
              <a:t>PROVIDE A MAP WITH DISTANCE INFORMATION</a:t>
            </a:r>
          </a:p>
          <a:p>
            <a:r>
              <a:rPr lang="en-US" dirty="0">
                <a:highlight>
                  <a:srgbClr val="FFFF00"/>
                </a:highlight>
              </a:rPr>
              <a:t>*Show old location and new location..</a:t>
            </a:r>
          </a:p>
        </p:txBody>
      </p:sp>
      <p:pic>
        <p:nvPicPr>
          <p:cNvPr id="5" name="Picture 4">
            <a:extLst>
              <a:ext uri="{FF2B5EF4-FFF2-40B4-BE49-F238E27FC236}">
                <a16:creationId xmlns:a16="http://schemas.microsoft.com/office/drawing/2014/main" id="{1C0F3D77-3CF5-45A3-B115-1000C37C701D}"/>
              </a:ext>
            </a:extLst>
          </p:cNvPr>
          <p:cNvPicPr>
            <a:picLocks noChangeAspect="1"/>
          </p:cNvPicPr>
          <p:nvPr/>
        </p:nvPicPr>
        <p:blipFill>
          <a:blip r:embed="rId2"/>
          <a:stretch>
            <a:fillRect/>
          </a:stretch>
        </p:blipFill>
        <p:spPr>
          <a:xfrm>
            <a:off x="381000" y="2245061"/>
            <a:ext cx="6226870" cy="4014952"/>
          </a:xfrm>
          <a:prstGeom prst="rect">
            <a:avLst/>
          </a:prstGeom>
        </p:spPr>
      </p:pic>
    </p:spTree>
    <p:extLst>
      <p:ext uri="{BB962C8B-B14F-4D97-AF65-F5344CB8AC3E}">
        <p14:creationId xmlns:p14="http://schemas.microsoft.com/office/powerpoint/2010/main" val="4016401758"/>
      </p:ext>
    </p:extLst>
  </p:cSld>
  <p:clrMapOvr>
    <a:masterClrMapping/>
  </p:clrMapOvr>
</p:sld>
</file>

<file path=ppt/theme/theme1.xml><?xml version="1.0" encoding="utf-8"?>
<a:theme xmlns:a="http://schemas.openxmlformats.org/drawingml/2006/main" name="GHSP Master Compressed">
  <a:themeElements>
    <a:clrScheme name="GHSP Master Compress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HSP Master Compress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HSP Master Compress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HSP Master Compress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HSP Master Compress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HSP Master Compress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HSP Master Compress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HSP Master Compress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HSP Master Compress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HSP Master Compress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HSP Master Compress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HSP Master Compress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HSP Master Compress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HSP Master Compress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HSP Master Compressed">
  <a:themeElements>
    <a:clrScheme name="GHSP Master Compress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HSP Master Compress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HSP Master Compress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HSP Master Compress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HSP Master Compress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HSP Master Compress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HSP Master Compress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HSP Master Compress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HSP Master Compress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HSP Master Compress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HSP Master Compress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HSP Master Compress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HSP Master Compress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HSP Master Compress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4272</TotalTime>
  <Words>1647</Words>
  <Application>Microsoft Office PowerPoint</Application>
  <PresentationFormat>On-screen Show (4:3)</PresentationFormat>
  <Paragraphs>220</Paragraphs>
  <Slides>41</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41</vt:i4>
      </vt:variant>
    </vt:vector>
  </HeadingPairs>
  <TitlesOfParts>
    <vt:vector size="45" baseType="lpstr">
      <vt:lpstr>Arial</vt:lpstr>
      <vt:lpstr>Calibri</vt:lpstr>
      <vt:lpstr>GHSP Master Compressed</vt:lpstr>
      <vt:lpstr>1_GHSP Master Compressed</vt:lpstr>
      <vt:lpstr>PowerPoint Presentation</vt:lpstr>
      <vt:lpstr>PowerPoint Presentation</vt:lpstr>
      <vt:lpstr>Please refer to GHSP’s Supplier Requirements Packaging Manual located at: http://www.ghsp.com/en/suppliers/packaging</vt:lpstr>
      <vt:lpstr>PowerPoint Presentation</vt:lpstr>
      <vt:lpstr>PowerPoint Presentation</vt:lpstr>
      <vt:lpstr>PowerPoint Presentation</vt:lpstr>
      <vt:lpstr>PowerPoint Presentation</vt:lpstr>
      <vt:lpstr>Change Points and Risk Identification considering the 4 M’s: Material, Man, Method, Machine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Capability (Pre vs Post / Current vs New) on all SC's/CC’s – if there are no SC/CC’s, supplier is to choose a dimension to verify.</vt:lpstr>
      <vt:lpstr>PowerPoint Presentation</vt:lpstr>
      <vt:lpstr>REFERENCE THE AIAG MSA MANUAL FOR FURTHER GAGE R&amp;R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GHSP Form Change History</vt:lpstr>
    </vt:vector>
  </TitlesOfParts>
  <Company>JSJ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Erin Vanderklok</cp:lastModifiedBy>
  <cp:revision>276</cp:revision>
  <cp:lastPrinted>2017-08-11T18:53:53Z</cp:lastPrinted>
  <dcterms:created xsi:type="dcterms:W3CDTF">2015-02-27T17:32:10Z</dcterms:created>
  <dcterms:modified xsi:type="dcterms:W3CDTF">2018-11-27T18:24:06Z</dcterms:modified>
</cp:coreProperties>
</file>