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25"/>
  </p:notesMasterIdLst>
  <p:sldIdLst>
    <p:sldId id="256" r:id="rId3"/>
    <p:sldId id="257" r:id="rId4"/>
    <p:sldId id="258" r:id="rId5"/>
    <p:sldId id="259" r:id="rId6"/>
    <p:sldId id="260" r:id="rId7"/>
    <p:sldId id="261" r:id="rId8"/>
    <p:sldId id="262" r:id="rId9"/>
    <p:sldId id="278" r:id="rId10"/>
    <p:sldId id="263" r:id="rId11"/>
    <p:sldId id="264" r:id="rId12"/>
    <p:sldId id="265" r:id="rId13"/>
    <p:sldId id="266" r:id="rId14"/>
    <p:sldId id="279" r:id="rId15"/>
    <p:sldId id="267" r:id="rId16"/>
    <p:sldId id="268" r:id="rId17"/>
    <p:sldId id="269" r:id="rId18"/>
    <p:sldId id="270" r:id="rId19"/>
    <p:sldId id="271" r:id="rId20"/>
    <p:sldId id="272" r:id="rId21"/>
    <p:sldId id="273" r:id="rId22"/>
    <p:sldId id="274" r:id="rId23"/>
    <p:sldId id="27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0CEE6C-8C34-426F-8985-E49835033662}">
  <a:tblStyle styleId="{F50CEE6C-8C34-426F-8985-E4983503366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5-06T10:52:22.235" idx="1">
    <p:pos x="6000" y="0"/>
    <p:text>+ymg@qad.com Let's remove this slide as it belongs to a functionality called "Schedule Replenishment"
-Jordi Denia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9: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IE" sz="1200" b="0" i="0" u="none" strike="noStrike">
                <a:solidFill>
                  <a:schemeClr val="dk1"/>
                </a:solidFill>
                <a:latin typeface="Calibri"/>
                <a:ea typeface="Calibri"/>
                <a:cs typeface="Calibri"/>
                <a:sym typeface="Calibri"/>
              </a:rPr>
              <a:t>The </a:t>
            </a:r>
            <a:r>
              <a:rPr lang="en-IE" sz="1200" b="1" i="0" u="none" strike="noStrike">
                <a:solidFill>
                  <a:schemeClr val="dk1"/>
                </a:solidFill>
                <a:latin typeface="Calibri"/>
                <a:ea typeface="Calibri"/>
                <a:cs typeface="Calibri"/>
                <a:sym typeface="Calibri"/>
              </a:rPr>
              <a:t>Schedules </a:t>
            </a:r>
            <a:r>
              <a:rPr lang="en-IE" sz="1200" b="0" i="0" u="none" strike="noStrike">
                <a:solidFill>
                  <a:schemeClr val="dk1"/>
                </a:solidFill>
                <a:latin typeface="Calibri"/>
                <a:ea typeface="Calibri"/>
                <a:cs typeface="Calibri"/>
                <a:sym typeface="Calibri"/>
              </a:rPr>
              <a:t>view includes visual indicators to highlight fields that require particular attention. </a:t>
            </a:r>
            <a:endParaRPr/>
          </a:p>
          <a:p>
            <a:pPr marL="0" lvl="0" indent="0" algn="l" rtl="0">
              <a:lnSpc>
                <a:spcPct val="100000"/>
              </a:lnSpc>
              <a:spcBef>
                <a:spcPts val="0"/>
              </a:spcBef>
              <a:spcAft>
                <a:spcPts val="0"/>
              </a:spcAft>
              <a:buClr>
                <a:schemeClr val="dk1"/>
              </a:buClr>
              <a:buSzPts val="1200"/>
              <a:buFont typeface="Century Gothic"/>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IE" sz="1200" b="0" i="0" u="none" strike="noStrike">
                <a:solidFill>
                  <a:schemeClr val="dk1"/>
                </a:solidFill>
                <a:latin typeface="Calibri"/>
                <a:ea typeface="Calibri"/>
                <a:cs typeface="Calibri"/>
                <a:sym typeface="Calibri"/>
              </a:rPr>
              <a:t>The </a:t>
            </a:r>
            <a:r>
              <a:rPr lang="en-IE" sz="1200" b="1" i="0" u="none" strike="noStrike">
                <a:solidFill>
                  <a:schemeClr val="dk1"/>
                </a:solidFill>
                <a:latin typeface="Calibri"/>
                <a:ea typeface="Calibri"/>
                <a:cs typeface="Calibri"/>
                <a:sym typeface="Calibri"/>
              </a:rPr>
              <a:t>Release</a:t>
            </a:r>
            <a:r>
              <a:rPr lang="en-IE" sz="1200" b="0" i="0" u="none" strike="noStrike">
                <a:solidFill>
                  <a:schemeClr val="dk1"/>
                </a:solidFill>
                <a:latin typeface="Calibri"/>
                <a:ea typeface="Calibri"/>
                <a:cs typeface="Calibri"/>
                <a:sym typeface="Calibri"/>
              </a:rPr>
              <a:t> </a:t>
            </a:r>
            <a:r>
              <a:rPr lang="en-IE" sz="1200" b="1" i="0" u="none" strike="noStrike">
                <a:solidFill>
                  <a:schemeClr val="dk1"/>
                </a:solidFill>
                <a:latin typeface="Calibri"/>
                <a:ea typeface="Calibri"/>
                <a:cs typeface="Calibri"/>
                <a:sym typeface="Calibri"/>
              </a:rPr>
              <a:t>Status</a:t>
            </a:r>
            <a:r>
              <a:rPr lang="en-IE" sz="1200" b="0" i="0" u="none" strike="noStrike">
                <a:solidFill>
                  <a:schemeClr val="dk1"/>
                </a:solidFill>
                <a:latin typeface="Calibri"/>
                <a:ea typeface="Calibri"/>
                <a:cs typeface="Calibri"/>
                <a:sym typeface="Calibri"/>
              </a:rPr>
              <a:t> column displays different icons, depending on the status of the line. A blank green circle indicates that the line is active. A grey circle with an X indicates that the line is inactive. </a:t>
            </a:r>
            <a:endParaRPr/>
          </a:p>
          <a:p>
            <a:pPr marL="0" lvl="0" indent="0" algn="l" rtl="0">
              <a:lnSpc>
                <a:spcPct val="100000"/>
              </a:lnSpc>
              <a:spcBef>
                <a:spcPts val="0"/>
              </a:spcBef>
              <a:spcAft>
                <a:spcPts val="0"/>
              </a:spcAft>
              <a:buClr>
                <a:schemeClr val="dk1"/>
              </a:buClr>
              <a:buSzPts val="1200"/>
              <a:buFont typeface="Century Gothic"/>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IE" sz="1200" b="0" i="0" u="none" strike="noStrike">
                <a:solidFill>
                  <a:schemeClr val="dk1"/>
                </a:solidFill>
                <a:latin typeface="Calibri"/>
                <a:ea typeface="Calibri"/>
                <a:cs typeface="Calibri"/>
                <a:sym typeface="Calibri"/>
              </a:rPr>
              <a:t>In the </a:t>
            </a:r>
            <a:r>
              <a:rPr lang="en-IE" sz="1200" b="1" i="0" u="none" strike="noStrike">
                <a:solidFill>
                  <a:schemeClr val="dk1"/>
                </a:solidFill>
                <a:latin typeface="Calibri"/>
                <a:ea typeface="Calibri"/>
                <a:cs typeface="Calibri"/>
                <a:sym typeface="Calibri"/>
              </a:rPr>
              <a:t>Quantity Required </a:t>
            </a:r>
            <a:r>
              <a:rPr lang="en-IE" sz="1200" b="0" i="0" u="none" strike="noStrike">
                <a:solidFill>
                  <a:schemeClr val="dk1"/>
                </a:solidFill>
                <a:latin typeface="Calibri"/>
                <a:ea typeface="Calibri"/>
                <a:cs typeface="Calibri"/>
                <a:sym typeface="Calibri"/>
              </a:rPr>
              <a:t>field, </a:t>
            </a:r>
            <a:r>
              <a:rPr lang="en-IE" sz="1200">
                <a:solidFill>
                  <a:schemeClr val="dk1"/>
                </a:solidFill>
                <a:latin typeface="Calibri"/>
                <a:ea typeface="Calibri"/>
                <a:cs typeface="Calibri"/>
                <a:sym typeface="Calibri"/>
              </a:rPr>
              <a:t>a green cell indicates Firm required quantities. </a:t>
            </a:r>
            <a:endParaRPr/>
          </a:p>
          <a:p>
            <a:pPr marL="0" lvl="0" indent="0" algn="l" rtl="0">
              <a:lnSpc>
                <a:spcPct val="100000"/>
              </a:lnSpc>
              <a:spcBef>
                <a:spcPts val="0"/>
              </a:spcBef>
              <a:spcAft>
                <a:spcPts val="0"/>
              </a:spcAft>
              <a:buClr>
                <a:schemeClr val="dk1"/>
              </a:buClr>
              <a:buSzPts val="1200"/>
              <a:buFont typeface="Century Gothic"/>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In the </a:t>
            </a:r>
            <a:r>
              <a:rPr lang="en-IE" sz="1200" b="1" i="0">
                <a:solidFill>
                  <a:schemeClr val="dk1"/>
                </a:solidFill>
                <a:latin typeface="Calibri"/>
                <a:ea typeface="Calibri"/>
                <a:cs typeface="Calibri"/>
                <a:sym typeface="Calibri"/>
              </a:rPr>
              <a:t>Prior Net Required Quantity </a:t>
            </a:r>
            <a:r>
              <a:rPr lang="en-IE" sz="1200" b="0" i="0">
                <a:solidFill>
                  <a:schemeClr val="dk1"/>
                </a:solidFill>
                <a:latin typeface="Calibri"/>
                <a:ea typeface="Calibri"/>
                <a:cs typeface="Calibri"/>
                <a:sym typeface="Calibri"/>
              </a:rPr>
              <a:t>and</a:t>
            </a:r>
            <a:r>
              <a:rPr lang="en-IE" sz="1200" b="1" i="0">
                <a:solidFill>
                  <a:schemeClr val="dk1"/>
                </a:solidFill>
                <a:latin typeface="Calibri"/>
                <a:ea typeface="Calibri"/>
                <a:cs typeface="Calibri"/>
                <a:sym typeface="Calibri"/>
              </a:rPr>
              <a:t> Net Required Quantity </a:t>
            </a:r>
            <a:r>
              <a:rPr lang="en-IE" sz="1200" b="0" i="0">
                <a:solidFill>
                  <a:schemeClr val="dk1"/>
                </a:solidFill>
                <a:latin typeface="Calibri"/>
                <a:ea typeface="Calibri"/>
                <a:cs typeface="Calibri"/>
                <a:sym typeface="Calibri"/>
              </a:rPr>
              <a:t>fields, </a:t>
            </a:r>
            <a:r>
              <a:rPr lang="en-IE"/>
              <a:t>a red cell indicates that Prior Net Req Qty or </a:t>
            </a:r>
            <a:r>
              <a:rPr lang="en-IE" sz="1200" b="0" i="0">
                <a:solidFill>
                  <a:schemeClr val="dk1"/>
                </a:solidFill>
                <a:latin typeface="Calibri"/>
                <a:ea typeface="Calibri"/>
                <a:cs typeface="Calibri"/>
                <a:sym typeface="Calibri"/>
              </a:rPr>
              <a:t>Net Required Quantity </a:t>
            </a:r>
            <a:r>
              <a:rPr lang="en-IE"/>
              <a:t>is greater than zero, indicating that items are missing.</a:t>
            </a:r>
            <a:br>
              <a:rPr lang="en-IE"/>
            </a:br>
            <a:endParaRPr/>
          </a:p>
          <a:p>
            <a:pPr marL="0" lvl="0" indent="0" algn="l" rtl="0">
              <a:lnSpc>
                <a:spcPct val="100000"/>
              </a:lnSpc>
              <a:spcBef>
                <a:spcPts val="0"/>
              </a:spcBef>
              <a:spcAft>
                <a:spcPts val="0"/>
              </a:spcAft>
              <a:buSzPts val="1400"/>
              <a:buNone/>
            </a:pPr>
            <a:endParaRPr/>
          </a:p>
        </p:txBody>
      </p:sp>
      <p:sp>
        <p:nvSpPr>
          <p:cNvPr id="268" name="Google Shape;2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0: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In a form, view more detailed data grouped by panels. The form displays when you double-click on a row (a record) in an editable view grid. A form includes a summary panel, navigation bar, main panel, and then various detail panels and sub-panels.</a:t>
            </a:r>
            <a:endParaRPr/>
          </a:p>
          <a:p>
            <a:pPr marL="0" lvl="0" indent="0" algn="l" rtl="0">
              <a:lnSpc>
                <a:spcPct val="100000"/>
              </a:lnSpc>
              <a:spcBef>
                <a:spcPts val="0"/>
              </a:spcBef>
              <a:spcAft>
                <a:spcPts val="0"/>
              </a:spcAft>
              <a:buClr>
                <a:schemeClr val="dk1"/>
              </a:buClr>
              <a:buSzPts val="1200"/>
              <a:buFont typeface="Century Gothic"/>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A release is a set of item quantities and requirement dates identified by a release ID number, which is then sent to your supplier.</a:t>
            </a:r>
            <a:endParaRPr/>
          </a:p>
          <a:p>
            <a:pPr marL="0" lvl="0" indent="0" algn="l" rtl="0">
              <a:lnSpc>
                <a:spcPct val="100000"/>
              </a:lnSpc>
              <a:spcBef>
                <a:spcPts val="0"/>
              </a:spcBef>
              <a:spcAft>
                <a:spcPts val="0"/>
              </a:spcAft>
              <a:buSzPts val="1400"/>
              <a:buNone/>
            </a:pPr>
            <a:endParaRPr/>
          </a:p>
        </p:txBody>
      </p:sp>
      <p:sp>
        <p:nvSpPr>
          <p:cNvPr id="282" name="Google Shape;28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1: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IE" sz="1200" b="0" i="0" u="none" strike="noStrike">
                <a:solidFill>
                  <a:schemeClr val="dk1"/>
                </a:solidFill>
                <a:latin typeface="Calibri"/>
                <a:ea typeface="Calibri"/>
                <a:cs typeface="Calibri"/>
                <a:sym typeface="Calibri"/>
              </a:rPr>
              <a:t>The Schedules view in QAD Supplier Portal includes drill-down links. By selecting the drill-down view you want and then clicking on the Link icon located on the right of the view, you can quickly access browses related to data in the currently selected record. For example, you can quickly open the Item Master browse for the ordered item.</a:t>
            </a:r>
            <a:endParaRPr/>
          </a:p>
          <a:p>
            <a:pPr marL="0" lvl="0" indent="0" algn="l" rtl="0">
              <a:lnSpc>
                <a:spcPct val="100000"/>
              </a:lnSpc>
              <a:spcBef>
                <a:spcPts val="0"/>
              </a:spcBef>
              <a:spcAft>
                <a:spcPts val="0"/>
              </a:spcAft>
              <a:buSzPts val="1400"/>
              <a:buNone/>
            </a:pPr>
            <a:endParaRPr/>
          </a:p>
        </p:txBody>
      </p:sp>
      <p:sp>
        <p:nvSpPr>
          <p:cNvPr id="297" name="Google Shape;2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1: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IE" sz="1200" b="0" i="0" u="none" strike="noStrike">
                <a:solidFill>
                  <a:schemeClr val="dk1"/>
                </a:solidFill>
                <a:latin typeface="Calibri"/>
                <a:ea typeface="Calibri"/>
                <a:cs typeface="Calibri"/>
                <a:sym typeface="Calibri"/>
              </a:rPr>
              <a:t>The Schedules view in QAD Supplier Portal includes drill-down links. By selecting the drill-down view you want and then clicking on the Link icon located on the right of the view, you can quickly access browses related to data in the currently selected record. For example, you can quickly open the Item Master browse for the ordered item.</a:t>
            </a:r>
            <a:endParaRPr/>
          </a:p>
          <a:p>
            <a:pPr marL="0" lvl="0" indent="0" algn="l" rtl="0">
              <a:lnSpc>
                <a:spcPct val="100000"/>
              </a:lnSpc>
              <a:spcBef>
                <a:spcPts val="0"/>
              </a:spcBef>
              <a:spcAft>
                <a:spcPts val="0"/>
              </a:spcAft>
              <a:buSzPts val="1400"/>
              <a:buNone/>
            </a:pPr>
            <a:endParaRPr/>
          </a:p>
        </p:txBody>
      </p:sp>
      <p:sp>
        <p:nvSpPr>
          <p:cNvPr id="297" name="Google Shape;2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13</a:t>
            </a:fld>
            <a:endParaRPr/>
          </a:p>
        </p:txBody>
      </p:sp>
    </p:spTree>
    <p:extLst>
      <p:ext uri="{BB962C8B-B14F-4D97-AF65-F5344CB8AC3E}">
        <p14:creationId xmlns:p14="http://schemas.microsoft.com/office/powerpoint/2010/main" val="3180379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2: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3: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dirty="0"/>
              <a:t>Specifies how the Cum Receipt Qty value is determined -- from receipts or from schedules. Cum Receipt Qty  is used to calculate the Arrears and </a:t>
            </a:r>
            <a:r>
              <a:rPr lang="en-IE" dirty="0" err="1"/>
              <a:t>Overshipments</a:t>
            </a:r>
            <a:r>
              <a:rPr lang="en-IE" dirty="0"/>
              <a:t> values displayed in Schedule Replenishment. The By Schedules (default) setting is recommended for most customers, especially those who use a QAD ERP application (MFG/PRO, Standard Edition, Enterprise Edition).</a:t>
            </a:r>
            <a:endParaRPr dirty="0"/>
          </a:p>
          <a:p>
            <a:pPr marL="0" lvl="0" indent="0" algn="l" rtl="0">
              <a:lnSpc>
                <a:spcPct val="100000"/>
              </a:lnSpc>
              <a:spcBef>
                <a:spcPts val="0"/>
              </a:spcBef>
              <a:spcAft>
                <a:spcPts val="0"/>
              </a:spcAft>
              <a:buSzPts val="1400"/>
              <a:buNone/>
            </a:pPr>
            <a:endParaRPr dirty="0"/>
          </a:p>
        </p:txBody>
      </p:sp>
      <p:sp>
        <p:nvSpPr>
          <p:cNvPr id="322" name="Google Shape;3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4: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100"/>
              <a:buFont typeface="Arial"/>
              <a:buNone/>
            </a:pPr>
            <a:r>
              <a:rPr lang="en-IE" dirty="0"/>
              <a:t>Specifies if the Ship Date field imported from the ERP system</a:t>
            </a:r>
            <a:endParaRPr dirty="0"/>
          </a:p>
          <a:p>
            <a:pPr marL="0" lvl="0" indent="0" algn="l" rtl="0">
              <a:lnSpc>
                <a:spcPct val="100000"/>
              </a:lnSpc>
              <a:spcBef>
                <a:spcPts val="0"/>
              </a:spcBef>
              <a:spcAft>
                <a:spcPts val="0"/>
              </a:spcAft>
              <a:buClr>
                <a:srgbClr val="000000"/>
              </a:buClr>
              <a:buSzPts val="1100"/>
              <a:buFont typeface="Arial"/>
              <a:buNone/>
            </a:pPr>
            <a:r>
              <a:rPr lang="en-IE" dirty="0"/>
              <a:t>should be recalculated on Schedules view based on the associated Transportation Days field.</a:t>
            </a:r>
            <a:endParaRPr dirty="0"/>
          </a:p>
          <a:p>
            <a:pPr marL="0" lvl="0" indent="0" algn="l" rtl="0">
              <a:lnSpc>
                <a:spcPct val="100000"/>
              </a:lnSpc>
              <a:spcBef>
                <a:spcPts val="0"/>
              </a:spcBef>
              <a:spcAft>
                <a:spcPts val="0"/>
              </a:spcAft>
              <a:buClr>
                <a:srgbClr val="000000"/>
              </a:buClr>
              <a:buSzPts val="1100"/>
              <a:buFont typeface="Arial"/>
              <a:buNone/>
            </a:pPr>
            <a:r>
              <a:rPr lang="en-IE" dirty="0"/>
              <a:t>The default setting is for recalculation to be enabled. If recalculation is disabled, the Ship Date field is not recalculated.</a:t>
            </a:r>
            <a:endParaRPr dirty="0"/>
          </a:p>
          <a:p>
            <a:pPr marL="0" lvl="0" indent="0" algn="l" rtl="0">
              <a:lnSpc>
                <a:spcPct val="100000"/>
              </a:lnSpc>
              <a:spcBef>
                <a:spcPts val="0"/>
              </a:spcBef>
              <a:spcAft>
                <a:spcPts val="0"/>
              </a:spcAft>
              <a:buSzPts val="1400"/>
              <a:buNone/>
            </a:pPr>
            <a:endParaRPr dirty="0"/>
          </a:p>
        </p:txBody>
      </p:sp>
      <p:sp>
        <p:nvSpPr>
          <p:cNvPr id="334" name="Google Shape;33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5: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How do you decide which columns are the most useful and configure the Schedules screen to display them? Primarily, the columns you require depend on your particular business processes and, often, a customer has recommendations on how they would like the supplier to set up the Schedules screen. </a:t>
            </a:r>
            <a:endParaRPr/>
          </a:p>
          <a:p>
            <a:pPr marL="0" lvl="0" indent="0" algn="l" rtl="0">
              <a:lnSpc>
                <a:spcPct val="100000"/>
              </a:lnSpc>
              <a:spcBef>
                <a:spcPts val="0"/>
              </a:spcBef>
              <a:spcAft>
                <a:spcPts val="0"/>
              </a:spcAft>
              <a:buSzPts val="1400"/>
              <a:buNone/>
            </a:pPr>
            <a:endParaRPr/>
          </a:p>
        </p:txBody>
      </p:sp>
      <p:sp>
        <p:nvSpPr>
          <p:cNvPr id="346" name="Google Shape;3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6: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6: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If you are using schedules as your primary replenishment strategy, some of the important columns to display are:</a:t>
            </a:r>
            <a:endParaRPr/>
          </a:p>
          <a:p>
            <a:pPr marL="0" lvl="0" indent="-76200" algn="l" rtl="0">
              <a:lnSpc>
                <a:spcPct val="100000"/>
              </a:lnSpc>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 Order</a:t>
            </a:r>
            <a:endParaRPr/>
          </a:p>
          <a:p>
            <a:pPr marL="0" lvl="0" indent="-76200" algn="l" rtl="0">
              <a:lnSpc>
                <a:spcPct val="100000"/>
              </a:lnSpc>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 Line</a:t>
            </a:r>
            <a:endParaRPr/>
          </a:p>
          <a:p>
            <a:pPr marL="0" lvl="0" indent="-76200" algn="l" rtl="0">
              <a:lnSpc>
                <a:spcPct val="100000"/>
              </a:lnSpc>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 Release</a:t>
            </a:r>
            <a:endParaRPr/>
          </a:p>
          <a:p>
            <a:pPr marL="0" lvl="0" indent="-76200" algn="l" rtl="0">
              <a:lnSpc>
                <a:spcPct val="100000"/>
              </a:lnSpc>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 Delivery Date</a:t>
            </a:r>
            <a:endParaRPr/>
          </a:p>
          <a:p>
            <a:pPr marL="0" lvl="0" indent="-88900" algn="l" rtl="0">
              <a:lnSpc>
                <a:spcPct val="100000"/>
              </a:lnSpc>
              <a:spcBef>
                <a:spcPts val="0"/>
              </a:spcBef>
              <a:spcAft>
                <a:spcPts val="0"/>
              </a:spcAft>
              <a:buClr>
                <a:schemeClr val="dk1"/>
              </a:buClr>
              <a:buSzPts val="1400"/>
              <a:buFont typeface="Century Gothic"/>
              <a:buChar char="•"/>
            </a:pPr>
            <a:r>
              <a:rPr lang="en-IE"/>
              <a:t> Ship Date</a:t>
            </a:r>
            <a:endParaRPr/>
          </a:p>
          <a:p>
            <a:pPr marL="0" lvl="0" indent="-76200" algn="l" rtl="0">
              <a:lnSpc>
                <a:spcPct val="100000"/>
              </a:lnSpc>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 Schedule Type</a:t>
            </a:r>
            <a:endParaRPr/>
          </a:p>
          <a:p>
            <a:pPr marL="0" lvl="0" indent="-76200" algn="l" rtl="0">
              <a:lnSpc>
                <a:spcPct val="100000"/>
              </a:lnSpc>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 Required Quantity</a:t>
            </a:r>
            <a:endParaRPr/>
          </a:p>
          <a:p>
            <a:pPr marL="0" lvl="0" indent="-76200" algn="l" rtl="0">
              <a:lnSpc>
                <a:spcPct val="100000"/>
              </a:lnSpc>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 Net Required Quantity</a:t>
            </a:r>
            <a:endParaRPr/>
          </a:p>
          <a:p>
            <a:pPr marL="0" lvl="0" indent="-76200" algn="l" rtl="0">
              <a:lnSpc>
                <a:spcPct val="100000"/>
              </a:lnSpc>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 Item</a:t>
            </a:r>
            <a:endParaRPr/>
          </a:p>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Of course, it is important to display any other columns that help you to understand and to manage your inventory system. Remember that you can adjust the column widths by simply placing your mouse on the dividing line of the heading and moving it left or right.</a:t>
            </a:r>
            <a:endParaRPr/>
          </a:p>
          <a:p>
            <a:pPr marL="0" lvl="0" indent="0" algn="l" rtl="0">
              <a:lnSpc>
                <a:spcPct val="100000"/>
              </a:lnSpc>
              <a:spcBef>
                <a:spcPts val="0"/>
              </a:spcBef>
              <a:spcAft>
                <a:spcPts val="0"/>
              </a:spcAft>
              <a:buClr>
                <a:schemeClr val="dk1"/>
              </a:buClr>
              <a:buSzPts val="1200"/>
              <a:buFont typeface="Century Gothic"/>
              <a:buNone/>
            </a:pPr>
            <a:endParaRPr/>
          </a:p>
          <a:p>
            <a:pPr marL="0" lvl="0" indent="0" algn="l" rtl="0">
              <a:lnSpc>
                <a:spcPct val="100000"/>
              </a:lnSpc>
              <a:spcBef>
                <a:spcPts val="0"/>
              </a:spcBef>
              <a:spcAft>
                <a:spcPts val="0"/>
              </a:spcAft>
              <a:buSzPts val="1400"/>
              <a:buNone/>
            </a:pPr>
            <a:endParaRPr/>
          </a:p>
        </p:txBody>
      </p:sp>
      <p:sp>
        <p:nvSpPr>
          <p:cNvPr id="355" name="Google Shape;35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7: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In the </a:t>
            </a:r>
            <a:r>
              <a:rPr lang="en-IE" sz="1200" b="1" i="0">
                <a:solidFill>
                  <a:schemeClr val="dk1"/>
                </a:solidFill>
                <a:latin typeface="Calibri"/>
                <a:ea typeface="Calibri"/>
                <a:cs typeface="Calibri"/>
                <a:sym typeface="Calibri"/>
              </a:rPr>
              <a:t>Schedules </a:t>
            </a:r>
            <a:r>
              <a:rPr lang="en-IE" sz="1200" b="0" i="0">
                <a:solidFill>
                  <a:schemeClr val="dk1"/>
                </a:solidFill>
                <a:latin typeface="Calibri"/>
                <a:ea typeface="Calibri"/>
                <a:cs typeface="Calibri"/>
                <a:sym typeface="Calibri"/>
              </a:rPr>
              <a:t>view, the ASN creation option is visible under </a:t>
            </a:r>
            <a:r>
              <a:rPr lang="en-IE" sz="1200" b="1" i="0">
                <a:solidFill>
                  <a:schemeClr val="dk1"/>
                </a:solidFill>
                <a:latin typeface="Calibri"/>
                <a:ea typeface="Calibri"/>
                <a:cs typeface="Calibri"/>
                <a:sym typeface="Calibri"/>
              </a:rPr>
              <a:t>Actions</a:t>
            </a:r>
            <a:r>
              <a:rPr lang="en-IE" sz="1200" b="0" i="0">
                <a:solidFill>
                  <a:schemeClr val="dk1"/>
                </a:solidFill>
                <a:latin typeface="Calibri"/>
                <a:ea typeface="Calibri"/>
                <a:cs typeface="Calibri"/>
                <a:sym typeface="Calibri"/>
              </a:rPr>
              <a:t> whenever there is a quantity available to ship (according to the order). </a:t>
            </a:r>
            <a:endParaRPr/>
          </a:p>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When you select </a:t>
            </a:r>
            <a:r>
              <a:rPr lang="en-IE" sz="1200" b="1" i="0">
                <a:solidFill>
                  <a:schemeClr val="dk1"/>
                </a:solidFill>
                <a:latin typeface="Calibri"/>
                <a:ea typeface="Calibri"/>
                <a:cs typeface="Calibri"/>
                <a:sym typeface="Calibri"/>
              </a:rPr>
              <a:t>Create a new ASN</a:t>
            </a:r>
            <a:r>
              <a:rPr lang="en-IE" sz="1200" b="0" i="0">
                <a:solidFill>
                  <a:schemeClr val="dk1"/>
                </a:solidFill>
                <a:latin typeface="Calibri"/>
                <a:ea typeface="Calibri"/>
                <a:cs typeface="Calibri"/>
                <a:sym typeface="Calibri"/>
              </a:rPr>
              <a:t> option, you open the ASN Maintenance screen, where you can create the shipment.  </a:t>
            </a:r>
            <a:endParaRPr/>
          </a:p>
          <a:p>
            <a:pPr marL="0" lvl="0" indent="0" algn="l" rtl="0">
              <a:lnSpc>
                <a:spcPct val="100000"/>
              </a:lnSpc>
              <a:spcBef>
                <a:spcPts val="0"/>
              </a:spcBef>
              <a:spcAft>
                <a:spcPts val="0"/>
              </a:spcAft>
              <a:buClr>
                <a:schemeClr val="dk1"/>
              </a:buClr>
              <a:buSzPts val="1200"/>
              <a:buFont typeface="Century Gothic"/>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This course includes a separate module on ASNs.</a:t>
            </a:r>
            <a:endParaRPr/>
          </a:p>
          <a:p>
            <a:pPr marL="0" lvl="0" indent="0" algn="l" rtl="0">
              <a:lnSpc>
                <a:spcPct val="100000"/>
              </a:lnSpc>
              <a:spcBef>
                <a:spcPts val="0"/>
              </a:spcBef>
              <a:spcAft>
                <a:spcPts val="0"/>
              </a:spcAft>
              <a:buSzPts val="1400"/>
              <a:buNone/>
            </a:pPr>
            <a:endParaRPr/>
          </a:p>
        </p:txBody>
      </p:sp>
      <p:sp>
        <p:nvSpPr>
          <p:cNvPr id="365" name="Google Shape;36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IE" sz="1200" b="0" i="0" u="none" strike="noStrike">
                <a:solidFill>
                  <a:schemeClr val="dk1"/>
                </a:solidFill>
                <a:latin typeface="Calibri"/>
                <a:ea typeface="Calibri"/>
                <a:cs typeface="Calibri"/>
                <a:sym typeface="Calibri"/>
              </a:rPr>
              <a:t>This course starts with an overview of supplier schedules as a general concept. We will then move to talk about the Schedules view in QAD Supplier Portal and its most important columns. Finally, we will complete an exercise on supplier schedules in the context of QAD Supplier Portal. </a:t>
            </a:r>
            <a:endParaRPr/>
          </a:p>
          <a:p>
            <a:pPr marL="0" lvl="0" indent="0" algn="l" rtl="0">
              <a:lnSpc>
                <a:spcPct val="100000"/>
              </a:lnSpc>
              <a:spcBef>
                <a:spcPts val="0"/>
              </a:spcBef>
              <a:spcAft>
                <a:spcPts val="0"/>
              </a:spcAft>
              <a:buSzPts val="1400"/>
              <a:buNone/>
            </a:pPr>
            <a:endParaRPr/>
          </a:p>
        </p:txBody>
      </p:sp>
      <p:sp>
        <p:nvSpPr>
          <p:cNvPr id="154" name="Google Shape;15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8: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8: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The advanced training topics will be developed in late 2019 or in early 2020. </a:t>
            </a:r>
            <a:endParaRPr/>
          </a:p>
          <a:p>
            <a:pPr marL="0" lvl="0" indent="0" algn="l" rtl="0">
              <a:lnSpc>
                <a:spcPct val="100000"/>
              </a:lnSpc>
              <a:spcBef>
                <a:spcPts val="0"/>
              </a:spcBef>
              <a:spcAft>
                <a:spcPts val="0"/>
              </a:spcAft>
              <a:buSzPts val="1400"/>
              <a:buNone/>
            </a:pPr>
            <a:endParaRPr/>
          </a:p>
        </p:txBody>
      </p:sp>
      <p:sp>
        <p:nvSpPr>
          <p:cNvPr id="377" name="Google Shape;37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9: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19: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2: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2: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The highlighted node indicates that schedule, discrete PO, kanban, min-max and consignment data is all visible in QAD SP once loaded. </a:t>
            </a:r>
            <a:endParaRPr/>
          </a:p>
          <a:p>
            <a:pPr marL="0" lvl="0" indent="0" algn="l" rtl="0">
              <a:lnSpc>
                <a:spcPct val="100000"/>
              </a:lnSpc>
              <a:spcBef>
                <a:spcPts val="0"/>
              </a:spcBef>
              <a:spcAft>
                <a:spcPts val="0"/>
              </a:spcAft>
              <a:buSzPts val="1400"/>
              <a:buNone/>
            </a:pPr>
            <a:endParaRPr/>
          </a:p>
        </p:txBody>
      </p:sp>
      <p:sp>
        <p:nvSpPr>
          <p:cNvPr id="163" name="Google Shape;1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Supplier schedules are period-oriented schedules that are generated on a daily, weekly, or monthly basis. Schedules contain the basic data for ASNs, receipts, and invoices. </a:t>
            </a:r>
            <a:endParaRPr/>
          </a:p>
          <a:p>
            <a:pPr marL="0" lvl="0" indent="0" algn="l" rtl="0">
              <a:lnSpc>
                <a:spcPct val="100000"/>
              </a:lnSpc>
              <a:spcBef>
                <a:spcPts val="0"/>
              </a:spcBef>
              <a:spcAft>
                <a:spcPts val="0"/>
              </a:spcAft>
              <a:buClr>
                <a:schemeClr val="dk1"/>
              </a:buClr>
              <a:buSzPts val="1200"/>
              <a:buFont typeface="Century Gothic"/>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Supplier schedules are cumulative, schedule-driven purchase orders with multiple line items from which releases of requirements and due dates are issued. They are typically used by companies with long-term supplier contracts that require regular weekly or daily deliveries. The schedules specify, for the near term, dates and even hours of deliveries. Schedules also inform MRP and the supplier about long-term plans, and are used extensively in the automotive industry.</a:t>
            </a:r>
            <a:endParaRPr/>
          </a:p>
          <a:p>
            <a:pPr marL="0" lvl="0" indent="0" algn="l" rtl="0">
              <a:lnSpc>
                <a:spcPct val="100000"/>
              </a:lnSpc>
              <a:spcBef>
                <a:spcPts val="0"/>
              </a:spcBef>
              <a:spcAft>
                <a:spcPts val="0"/>
              </a:spcAft>
              <a:buSzPts val="1400"/>
              <a:buNone/>
            </a:pPr>
            <a:endParaRPr/>
          </a:p>
        </p:txBody>
      </p:sp>
      <p:sp>
        <p:nvSpPr>
          <p:cNvPr id="172" name="Google Shape;17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5: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It is important to note that, even when using another replenishment strategy, customers often use the Schedules view to indicate forecasted requirements. In these cases, the supplier then uses the Schedules screen to view forecasts for planning purposes. </a:t>
            </a:r>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For schedule-driven replenishment operations, QAD Supplier Portal offers customers and suppliers a potential saving on EDI costs. </a:t>
            </a:r>
            <a:r>
              <a:rPr lang="en-IE"/>
              <a:t>I</a:t>
            </a:r>
            <a:r>
              <a:rPr lang="en-IE" sz="1200" b="0" i="0">
                <a:solidFill>
                  <a:schemeClr val="dk1"/>
                </a:solidFill>
                <a:latin typeface="Calibri"/>
                <a:ea typeface="Calibri"/>
                <a:cs typeface="Calibri"/>
                <a:sym typeface="Calibri"/>
              </a:rPr>
              <a:t>f a supplier does not have EDI, all required date is available in the Schedules view. Suppliers can see current required shipment releases, together with projections of future requirements, all on one screen. With just a mouse-click, a supplier can download the entire schedule into a spreadsheet – a format they can easily input into their planning system.</a:t>
            </a:r>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IE" sz="1200" b="0" i="0" u="none" strike="noStrike">
                <a:solidFill>
                  <a:schemeClr val="dk1"/>
                </a:solidFill>
                <a:latin typeface="Calibri"/>
                <a:ea typeface="Calibri"/>
                <a:cs typeface="Calibri"/>
                <a:sym typeface="Calibri"/>
              </a:rPr>
              <a:t>The schedules displayed in the view originate from QAD ERP or from another ERP product. If you are using QAD ERP, a poller automatically transfers data between QAD ERP and QAD Supplier Portal.</a:t>
            </a:r>
            <a:endParaRPr/>
          </a:p>
        </p:txBody>
      </p:sp>
      <p:sp>
        <p:nvSpPr>
          <p:cNvPr id="181" name="Google Shape;18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79450" y="4705350"/>
            <a:ext cx="5435700" cy="445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06060"/>
              </a:buClr>
              <a:buSzPts val="1200"/>
              <a:buFont typeface="Calibri"/>
              <a:buNone/>
            </a:pPr>
            <a:r>
              <a:rPr lang="en-IE">
                <a:solidFill>
                  <a:srgbClr val="606060"/>
                </a:solidFill>
              </a:rPr>
              <a:t>This flow starts with the Purchase Material Planners who schedule or run on demand the schedule update from MRP to generate new supplier scheduled releases. </a:t>
            </a:r>
            <a:r>
              <a:rPr lang="en-IE" sz="1100">
                <a:solidFill>
                  <a:srgbClr val="000000"/>
                </a:solidFill>
                <a:latin typeface="Arial"/>
                <a:ea typeface="Arial"/>
                <a:cs typeface="Arial"/>
                <a:sym typeface="Arial"/>
              </a:rPr>
              <a:t> </a:t>
            </a:r>
            <a:r>
              <a:rPr lang="en-IE">
                <a:solidFill>
                  <a:srgbClr val="606060"/>
                </a:solidFill>
              </a:rPr>
              <a:t>When the new releases are created, Planners review all active shipping and planning scheduled releases from the supplier scheduled releases browse and manage them with the Manage Scheduled Releases bulk action.</a:t>
            </a:r>
            <a:r>
              <a:rPr lang="en-IE" sz="1100">
                <a:solidFill>
                  <a:srgbClr val="000000"/>
                </a:solidFill>
                <a:latin typeface="Arial"/>
                <a:ea typeface="Arial"/>
                <a:cs typeface="Arial"/>
                <a:sym typeface="Arial"/>
              </a:rPr>
              <a:t> </a:t>
            </a:r>
            <a:r>
              <a:rPr lang="en-IE">
                <a:solidFill>
                  <a:srgbClr val="606060"/>
                </a:solidFill>
              </a:rPr>
              <a:t>When the supplier scheduled releases are active, they become available in QAD Supplier Portal or are communicated to suppliers via EDI or are printed. </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606060"/>
              </a:buClr>
              <a:buSzPts val="1200"/>
              <a:buFont typeface="Calibri"/>
              <a:buNone/>
            </a:pPr>
            <a:endParaRPr>
              <a:solidFill>
                <a:srgbClr val="606060"/>
              </a:solidFill>
            </a:endParaRPr>
          </a:p>
          <a:p>
            <a:pPr marL="0" lvl="0" indent="0" algn="l" rtl="0">
              <a:lnSpc>
                <a:spcPct val="100000"/>
              </a:lnSpc>
              <a:spcBef>
                <a:spcPts val="0"/>
              </a:spcBef>
              <a:spcAft>
                <a:spcPts val="0"/>
              </a:spcAft>
              <a:buClr>
                <a:srgbClr val="606060"/>
              </a:buClr>
              <a:buSzPts val="1200"/>
              <a:buFont typeface="Calibri"/>
              <a:buNone/>
            </a:pPr>
            <a:r>
              <a:rPr lang="en-IE">
                <a:solidFill>
                  <a:srgbClr val="606060"/>
                </a:solidFill>
              </a:rPr>
              <a:t>Finally, when the orders are processed, shipped, and delivered; Material Handlers can record the receipt of materials.</a:t>
            </a:r>
            <a:endParaRPr/>
          </a:p>
        </p:txBody>
      </p:sp>
      <p:sp>
        <p:nvSpPr>
          <p:cNvPr id="189" name="Google Shape;189;p6: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7: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200" b="0" i="0">
                <a:solidFill>
                  <a:schemeClr val="dk1"/>
                </a:solidFill>
                <a:latin typeface="Calibri"/>
                <a:ea typeface="Calibri"/>
                <a:cs typeface="Calibri"/>
                <a:sym typeface="Calibri"/>
              </a:rPr>
              <a:t>To open the Schedules view, choose the link from the top of the page.</a:t>
            </a:r>
            <a:endParaRPr/>
          </a:p>
        </p:txBody>
      </p:sp>
      <p:sp>
        <p:nvSpPr>
          <p:cNvPr id="247" name="Google Shape;2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7: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200" b="0" i="0">
                <a:solidFill>
                  <a:schemeClr val="dk1"/>
                </a:solidFill>
                <a:latin typeface="Calibri"/>
                <a:ea typeface="Calibri"/>
                <a:cs typeface="Calibri"/>
                <a:sym typeface="Calibri"/>
              </a:rPr>
              <a:t>To open the Schedules view, choose the link from the top of the page.</a:t>
            </a:r>
            <a:endParaRPr/>
          </a:p>
        </p:txBody>
      </p:sp>
      <p:sp>
        <p:nvSpPr>
          <p:cNvPr id="247" name="Google Shape;2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8</a:t>
            </a:fld>
            <a:endParaRPr/>
          </a:p>
        </p:txBody>
      </p:sp>
    </p:spTree>
    <p:extLst>
      <p:ext uri="{BB962C8B-B14F-4D97-AF65-F5344CB8AC3E}">
        <p14:creationId xmlns:p14="http://schemas.microsoft.com/office/powerpoint/2010/main" val="1905119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8: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8: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The main Schedules screen displays the customer’s releases, along with all relevant details. The screen includes an option that lets you create an ASN against a schedule. On the right, drill-downs open more details. Color-coding advises you of firm orders (vs planned orders) and quantities that are past due.</a:t>
            </a:r>
            <a:endParaRPr/>
          </a:p>
          <a:p>
            <a:pPr marL="0" lvl="0" indent="0" algn="l" rtl="0">
              <a:lnSpc>
                <a:spcPct val="100000"/>
              </a:lnSpc>
              <a:spcBef>
                <a:spcPts val="0"/>
              </a:spcBef>
              <a:spcAft>
                <a:spcPts val="0"/>
              </a:spcAft>
              <a:buClr>
                <a:schemeClr val="dk1"/>
              </a:buClr>
              <a:buSzPts val="1200"/>
              <a:buFont typeface="Century Gothic"/>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Even when using another replenishment strategy, customers often use the Schedules view to indicate forecasted requirements.</a:t>
            </a:r>
            <a:endParaRPr/>
          </a:p>
          <a:p>
            <a:pPr marL="0" lvl="0" indent="0" algn="l" rtl="0">
              <a:lnSpc>
                <a:spcPct val="100000"/>
              </a:lnSpc>
              <a:spcBef>
                <a:spcPts val="0"/>
              </a:spcBef>
              <a:spcAft>
                <a:spcPts val="0"/>
              </a:spcAft>
              <a:buClr>
                <a:schemeClr val="dk1"/>
              </a:buClr>
              <a:buSzPts val="1200"/>
              <a:buFont typeface="Century Gothic"/>
              <a:buNone/>
            </a:pPr>
            <a:endParaRPr/>
          </a:p>
          <a:p>
            <a:pPr marL="0" lvl="0" indent="0" algn="l" rtl="0">
              <a:lnSpc>
                <a:spcPct val="100000"/>
              </a:lnSpc>
              <a:spcBef>
                <a:spcPts val="0"/>
              </a:spcBef>
              <a:spcAft>
                <a:spcPts val="0"/>
              </a:spcAft>
              <a:buClr>
                <a:srgbClr val="434343"/>
              </a:buClr>
              <a:buSzPts val="1200"/>
              <a:buFont typeface="Century Gothic"/>
              <a:buNone/>
            </a:pPr>
            <a:r>
              <a:rPr lang="en-IE">
                <a:solidFill>
                  <a:srgbClr val="434343"/>
                </a:solidFill>
              </a:rPr>
              <a:t>It is interesting to note that every line you see on the Schedules screen provides all the information related to a schedule. This means that the lines include the Schedule Order (contract) information plus the Schedule Release information and all the details related to dates.</a:t>
            </a:r>
            <a:r>
              <a:rPr lang="en-IE">
                <a:solidFill>
                  <a:srgbClr val="666666"/>
                </a:solidFill>
              </a:rPr>
              <a:t> </a:t>
            </a:r>
            <a:endParaRPr/>
          </a:p>
          <a:p>
            <a:pPr marL="0" lvl="0" indent="0" algn="l" rtl="0">
              <a:lnSpc>
                <a:spcPct val="100000"/>
              </a:lnSpc>
              <a:spcBef>
                <a:spcPts val="0"/>
              </a:spcBef>
              <a:spcAft>
                <a:spcPts val="0"/>
              </a:spcAft>
              <a:buClr>
                <a:srgbClr val="434343"/>
              </a:buClr>
              <a:buSzPts val="1200"/>
              <a:buFont typeface="Century Gothic"/>
              <a:buNone/>
            </a:pPr>
            <a:r>
              <a:rPr lang="en-IE">
                <a:solidFill>
                  <a:srgbClr val="434343"/>
                </a:solidFill>
              </a:rPr>
              <a:t>Finally, the In-Transit column contains the in-transit quantities for each release (that is, the item-place), providing you with comprehensive information to better control your supply chain. </a:t>
            </a:r>
            <a:endParaRPr/>
          </a:p>
          <a:p>
            <a:pPr marL="0" lvl="0" indent="0" algn="l" rtl="0">
              <a:lnSpc>
                <a:spcPct val="100000"/>
              </a:lnSpc>
              <a:spcBef>
                <a:spcPts val="0"/>
              </a:spcBef>
              <a:spcAft>
                <a:spcPts val="0"/>
              </a:spcAft>
              <a:buSzPts val="1400"/>
              <a:buNone/>
            </a:pPr>
            <a:endParaRPr/>
          </a:p>
        </p:txBody>
      </p:sp>
      <p:sp>
        <p:nvSpPr>
          <p:cNvPr id="256" name="Google Shape;2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2629646"/>
          </a:xfrm>
          <a:prstGeom prst="rect">
            <a:avLst/>
          </a:prstGeom>
          <a:noFill/>
          <a:ln>
            <a:noFill/>
          </a:ln>
        </p:spPr>
      </p:pic>
      <p:sp>
        <p:nvSpPr>
          <p:cNvPr id="17" name="Google Shape;17;p2"/>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9" name="Google Shape;19;p2"/>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20" name="Google Shape;20;p2"/>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21" name="Google Shape;21;p2"/>
          <p:cNvPicPr preferRelativeResize="0"/>
          <p:nvPr/>
        </p:nvPicPr>
        <p:blipFill rotWithShape="1">
          <a:blip r:embed="rId3">
            <a:alphaModFix/>
          </a:blip>
          <a:srcRect/>
          <a:stretch/>
        </p:blipFill>
        <p:spPr>
          <a:xfrm>
            <a:off x="419100" y="381000"/>
            <a:ext cx="1136650" cy="1136650"/>
          </a:xfrm>
          <a:prstGeom prst="rect">
            <a:avLst/>
          </a:prstGeom>
          <a:noFill/>
          <a:ln>
            <a:noFill/>
          </a:ln>
        </p:spPr>
      </p:pic>
      <p:sp>
        <p:nvSpPr>
          <p:cNvPr id="22" name="Google Shape;22;p2"/>
          <p:cNvSpPr/>
          <p:nvPr/>
        </p:nvSpPr>
        <p:spPr>
          <a:xfrm>
            <a:off x="0" y="2570933"/>
            <a:ext cx="12193201" cy="10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ogo Web Slide">
  <p:cSld name="Logo Web Slide">
    <p:bg>
      <p:bgPr>
        <a:solidFill>
          <a:schemeClr val="lt1"/>
        </a:solidFill>
        <a:effectLst/>
      </p:bgPr>
    </p:bg>
    <p:spTree>
      <p:nvGrpSpPr>
        <p:cNvPr id="1" name="Shape 62"/>
        <p:cNvGrpSpPr/>
        <p:nvPr/>
      </p:nvGrpSpPr>
      <p:grpSpPr>
        <a:xfrm>
          <a:off x="0" y="0"/>
          <a:ext cx="0" cy="0"/>
          <a:chOff x="0" y="0"/>
          <a:chExt cx="0" cy="0"/>
        </a:xfrm>
      </p:grpSpPr>
      <p:sp>
        <p:nvSpPr>
          <p:cNvPr id="63" name="Google Shape;63;p11"/>
          <p:cNvSpPr/>
          <p:nvPr/>
        </p:nvSpPr>
        <p:spPr>
          <a:xfrm>
            <a:off x="0" y="0"/>
            <a:ext cx="12192000" cy="4125113"/>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entury Gothic"/>
              <a:ea typeface="Century Gothic"/>
              <a:cs typeface="Century Gothic"/>
              <a:sym typeface="Century Gothic"/>
            </a:endParaRPr>
          </a:p>
        </p:txBody>
      </p:sp>
      <p:sp>
        <p:nvSpPr>
          <p:cNvPr id="64" name="Google Shape;64;p1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pic>
        <p:nvPicPr>
          <p:cNvPr id="65" name="Google Shape;65;p11"/>
          <p:cNvPicPr preferRelativeResize="0"/>
          <p:nvPr/>
        </p:nvPicPr>
        <p:blipFill rotWithShape="1">
          <a:blip r:embed="rId2">
            <a:alphaModFix/>
          </a:blip>
          <a:srcRect/>
          <a:stretch/>
        </p:blipFill>
        <p:spPr>
          <a:xfrm>
            <a:off x="5003308" y="962991"/>
            <a:ext cx="2199130" cy="2199130"/>
          </a:xfrm>
          <a:prstGeom prst="rect">
            <a:avLst/>
          </a:prstGeom>
          <a:noFill/>
          <a:ln>
            <a:noFill/>
          </a:ln>
        </p:spPr>
      </p:pic>
      <p:sp>
        <p:nvSpPr>
          <p:cNvPr id="66" name="Google Shape;66;p11"/>
          <p:cNvSpPr/>
          <p:nvPr/>
        </p:nvSpPr>
        <p:spPr>
          <a:xfrm>
            <a:off x="3054873" y="4778256"/>
            <a:ext cx="6096000" cy="13939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IE" sz="3600" b="0" i="0" u="none" strike="noStrike" cap="none">
                <a:solidFill>
                  <a:srgbClr val="5A87C5"/>
                </a:solidFill>
                <a:latin typeface="Century Gothic"/>
                <a:ea typeface="Century Gothic"/>
                <a:cs typeface="Century Gothic"/>
                <a:sym typeface="Century Gothic"/>
              </a:rPr>
              <a:t>www.qad.com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800"/>
              <a:buFont typeface="Arial"/>
              <a:buNone/>
            </a:pPr>
            <a:r>
              <a:rPr lang="en-IE" sz="1800" b="0" i="0" u="none" strike="noStrike" cap="none">
                <a:solidFill>
                  <a:srgbClr val="5A87C5"/>
                </a:solidFill>
                <a:latin typeface="Century Gothic"/>
                <a:ea typeface="Century Gothic"/>
                <a:cs typeface="Century Gothic"/>
                <a:sym typeface="Century Gothic"/>
              </a:rPr>
              <a:t>© QAD Inc</a:t>
            </a:r>
            <a:endParaRPr sz="1800" b="0" i="0" u="none" strike="noStrike" cap="none">
              <a:solidFill>
                <a:srgbClr val="5A87C5"/>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rganizing Slate (Do Not Use)">
  <p:cSld name="Organizing Slate (Do Not Use)">
    <p:bg>
      <p:bgPr>
        <a:solidFill>
          <a:srgbClr val="7F7F7F"/>
        </a:solid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69" name="Google Shape;69;p12"/>
          <p:cNvSpPr txBox="1"/>
          <p:nvPr/>
        </p:nvSpPr>
        <p:spPr>
          <a:xfrm>
            <a:off x="1194620" y="907156"/>
            <a:ext cx="9802761" cy="5043688"/>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Clr>
                <a:srgbClr val="000000"/>
              </a:buClr>
              <a:buSzPts val="11500"/>
              <a:buFont typeface="Arial"/>
              <a:buNone/>
            </a:pPr>
            <a:r>
              <a:rPr lang="en-IE" sz="11500" b="1" i="0" u="none" strike="noStrike" cap="none">
                <a:solidFill>
                  <a:srgbClr val="3F3F3F"/>
                </a:solidFill>
                <a:latin typeface="Century Gothic"/>
                <a:ea typeface="Century Gothic"/>
                <a:cs typeface="Century Gothic"/>
                <a:sym typeface="Century Gothic"/>
              </a:rPr>
              <a:t>ADDITIONAL VERTICAL </a:t>
            </a:r>
            <a:br>
              <a:rPr lang="en-IE" sz="11500" b="1" i="0" u="none" strike="noStrike" cap="none">
                <a:solidFill>
                  <a:srgbClr val="3F3F3F"/>
                </a:solidFill>
                <a:latin typeface="Century Gothic"/>
                <a:ea typeface="Century Gothic"/>
                <a:cs typeface="Century Gothic"/>
                <a:sym typeface="Century Gothic"/>
              </a:rPr>
            </a:br>
            <a:r>
              <a:rPr lang="en-IE" sz="11500" b="1" i="0" u="none" strike="noStrike" cap="none">
                <a:solidFill>
                  <a:srgbClr val="3F3F3F"/>
                </a:solidFill>
                <a:latin typeface="Century Gothic"/>
                <a:ea typeface="Century Gothic"/>
                <a:cs typeface="Century Gothic"/>
                <a:sym typeface="Century Gothic"/>
              </a:rPr>
              <a:t>TITLE SLIDES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utomotive Title Slide">
  <p:cSld name="Automotive Title Slide">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2">
            <a:alphaModFix/>
          </a:blip>
          <a:srcRect/>
          <a:stretch/>
        </p:blipFill>
        <p:spPr>
          <a:xfrm>
            <a:off x="0" y="0"/>
            <a:ext cx="12192000" cy="2629646"/>
          </a:xfrm>
          <a:prstGeom prst="rect">
            <a:avLst/>
          </a:prstGeom>
          <a:noFill/>
          <a:ln>
            <a:noFill/>
          </a:ln>
        </p:spPr>
      </p:pic>
      <p:sp>
        <p:nvSpPr>
          <p:cNvPr id="72" name="Google Shape;72;p13"/>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74" name="Google Shape;74;p13"/>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75" name="Google Shape;75;p13"/>
          <p:cNvSpPr/>
          <p:nvPr/>
        </p:nvSpPr>
        <p:spPr>
          <a:xfrm>
            <a:off x="1524" y="2570933"/>
            <a:ext cx="12190475" cy="108000"/>
          </a:xfrm>
          <a:prstGeom prst="rect">
            <a:avLst/>
          </a:prstGeom>
          <a:solidFill>
            <a:srgbClr val="C13A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6" name="Google Shape;76;p13"/>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77" name="Google Shape;77;p13"/>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sumer Products Title Slide">
  <p:cSld name="Consumer Products Title Slide">
    <p:spTree>
      <p:nvGrpSpPr>
        <p:cNvPr id="1" name="Shape 78"/>
        <p:cNvGrpSpPr/>
        <p:nvPr/>
      </p:nvGrpSpPr>
      <p:grpSpPr>
        <a:xfrm>
          <a:off x="0" y="0"/>
          <a:ext cx="0" cy="0"/>
          <a:chOff x="0" y="0"/>
          <a:chExt cx="0" cy="0"/>
        </a:xfrm>
      </p:grpSpPr>
      <p:pic>
        <p:nvPicPr>
          <p:cNvPr id="79" name="Google Shape;79;p14"/>
          <p:cNvPicPr preferRelativeResize="0"/>
          <p:nvPr/>
        </p:nvPicPr>
        <p:blipFill rotWithShape="1">
          <a:blip r:embed="rId2">
            <a:alphaModFix/>
          </a:blip>
          <a:srcRect/>
          <a:stretch/>
        </p:blipFill>
        <p:spPr>
          <a:xfrm>
            <a:off x="0" y="0"/>
            <a:ext cx="12192000" cy="2629646"/>
          </a:xfrm>
          <a:prstGeom prst="rect">
            <a:avLst/>
          </a:prstGeom>
          <a:noFill/>
          <a:ln>
            <a:noFill/>
          </a:ln>
        </p:spPr>
      </p:pic>
      <p:sp>
        <p:nvSpPr>
          <p:cNvPr id="80" name="Google Shape;80;p14"/>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4"/>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82" name="Google Shape;82;p14"/>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83" name="Google Shape;83;p14"/>
          <p:cNvSpPr/>
          <p:nvPr/>
        </p:nvSpPr>
        <p:spPr>
          <a:xfrm>
            <a:off x="1524" y="2570933"/>
            <a:ext cx="12190475" cy="108000"/>
          </a:xfrm>
          <a:prstGeom prst="rect">
            <a:avLst/>
          </a:prstGeom>
          <a:solidFill>
            <a:srgbClr val="E67F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84" name="Google Shape;84;p14"/>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85" name="Google Shape;85;p14"/>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ood and Beverage Title Slide">
  <p:cSld name="Food and Beverage Title Slide">
    <p:spTree>
      <p:nvGrpSpPr>
        <p:cNvPr id="1" name="Shape 86"/>
        <p:cNvGrpSpPr/>
        <p:nvPr/>
      </p:nvGrpSpPr>
      <p:grpSpPr>
        <a:xfrm>
          <a:off x="0" y="0"/>
          <a:ext cx="0" cy="0"/>
          <a:chOff x="0" y="0"/>
          <a:chExt cx="0" cy="0"/>
        </a:xfrm>
      </p:grpSpPr>
      <p:pic>
        <p:nvPicPr>
          <p:cNvPr id="87" name="Google Shape;87;p15"/>
          <p:cNvPicPr preferRelativeResize="0"/>
          <p:nvPr/>
        </p:nvPicPr>
        <p:blipFill rotWithShape="1">
          <a:blip r:embed="rId2">
            <a:alphaModFix/>
          </a:blip>
          <a:srcRect/>
          <a:stretch/>
        </p:blipFill>
        <p:spPr>
          <a:xfrm>
            <a:off x="1524" y="-1"/>
            <a:ext cx="12190476" cy="2629317"/>
          </a:xfrm>
          <a:prstGeom prst="rect">
            <a:avLst/>
          </a:prstGeom>
          <a:noFill/>
          <a:ln>
            <a:noFill/>
          </a:ln>
        </p:spPr>
      </p:pic>
      <p:sp>
        <p:nvSpPr>
          <p:cNvPr id="88" name="Google Shape;88;p15"/>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5"/>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90" name="Google Shape;90;p15"/>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91" name="Google Shape;91;p15"/>
          <p:cNvSpPr/>
          <p:nvPr/>
        </p:nvSpPr>
        <p:spPr>
          <a:xfrm>
            <a:off x="1524" y="2570933"/>
            <a:ext cx="12190475" cy="108000"/>
          </a:xfrm>
          <a:prstGeom prst="rect">
            <a:avLst/>
          </a:prstGeom>
          <a:solidFill>
            <a:srgbClr val="F1C41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2" name="Google Shape;92;p15"/>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93" name="Google Shape;93;p15"/>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High Tech Title Slide">
  <p:cSld name="High Tech Title Slide">
    <p:spTree>
      <p:nvGrpSpPr>
        <p:cNvPr id="1" name="Shape 94"/>
        <p:cNvGrpSpPr/>
        <p:nvPr/>
      </p:nvGrpSpPr>
      <p:grpSpPr>
        <a:xfrm>
          <a:off x="0" y="0"/>
          <a:ext cx="0" cy="0"/>
          <a:chOff x="0" y="0"/>
          <a:chExt cx="0" cy="0"/>
        </a:xfrm>
      </p:grpSpPr>
      <p:pic>
        <p:nvPicPr>
          <p:cNvPr id="95" name="Google Shape;95;p16"/>
          <p:cNvPicPr preferRelativeResize="0"/>
          <p:nvPr/>
        </p:nvPicPr>
        <p:blipFill rotWithShape="1">
          <a:blip r:embed="rId2">
            <a:alphaModFix/>
          </a:blip>
          <a:srcRect/>
          <a:stretch/>
        </p:blipFill>
        <p:spPr>
          <a:xfrm>
            <a:off x="1524" y="-1"/>
            <a:ext cx="12190476" cy="2629317"/>
          </a:xfrm>
          <a:prstGeom prst="rect">
            <a:avLst/>
          </a:prstGeom>
          <a:noFill/>
          <a:ln>
            <a:noFill/>
          </a:ln>
        </p:spPr>
      </p:pic>
      <p:sp>
        <p:nvSpPr>
          <p:cNvPr id="96" name="Google Shape;96;p16"/>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6"/>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98" name="Google Shape;98;p16"/>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99" name="Google Shape;99;p16"/>
          <p:cNvSpPr/>
          <p:nvPr/>
        </p:nvSpPr>
        <p:spPr>
          <a:xfrm>
            <a:off x="1524" y="2570933"/>
            <a:ext cx="12190475" cy="108000"/>
          </a:xfrm>
          <a:prstGeom prst="rect">
            <a:avLst/>
          </a:prstGeom>
          <a:solidFill>
            <a:srgbClr val="9959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0" name="Google Shape;100;p16"/>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01" name="Google Shape;101;p16"/>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ndustrial Title Slide">
  <p:cSld name="Industrial Title Slide">
    <p:spTree>
      <p:nvGrpSpPr>
        <p:cNvPr id="1" name="Shape 102"/>
        <p:cNvGrpSpPr/>
        <p:nvPr/>
      </p:nvGrpSpPr>
      <p:grpSpPr>
        <a:xfrm>
          <a:off x="0" y="0"/>
          <a:ext cx="0" cy="0"/>
          <a:chOff x="0" y="0"/>
          <a:chExt cx="0" cy="0"/>
        </a:xfrm>
      </p:grpSpPr>
      <p:pic>
        <p:nvPicPr>
          <p:cNvPr id="103" name="Google Shape;103;p17"/>
          <p:cNvPicPr preferRelativeResize="0"/>
          <p:nvPr/>
        </p:nvPicPr>
        <p:blipFill rotWithShape="1">
          <a:blip r:embed="rId2">
            <a:alphaModFix/>
          </a:blip>
          <a:srcRect/>
          <a:stretch/>
        </p:blipFill>
        <p:spPr>
          <a:xfrm>
            <a:off x="1524" y="-1"/>
            <a:ext cx="12190476" cy="2629317"/>
          </a:xfrm>
          <a:prstGeom prst="rect">
            <a:avLst/>
          </a:prstGeom>
          <a:noFill/>
          <a:ln>
            <a:noFill/>
          </a:ln>
        </p:spPr>
      </p:pic>
      <p:sp>
        <p:nvSpPr>
          <p:cNvPr id="104" name="Google Shape;104;p17"/>
          <p:cNvSpPr/>
          <p:nvPr/>
        </p:nvSpPr>
        <p:spPr>
          <a:xfrm>
            <a:off x="1524" y="2570933"/>
            <a:ext cx="12191676" cy="108000"/>
          </a:xfrm>
          <a:prstGeom prst="rect">
            <a:avLst/>
          </a:prstGeom>
          <a:solidFill>
            <a:srgbClr val="7CB8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5" name="Google Shape;105;p17"/>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7"/>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07" name="Google Shape;107;p17"/>
          <p:cNvSpPr txBox="1">
            <a:spLocks noGrp="1"/>
          </p:cNvSpPr>
          <p:nvPr>
            <p:ph type="sldNum" idx="12"/>
          </p:nvPr>
        </p:nvSpPr>
        <p:spPr>
          <a:xfrm>
            <a:off x="9875518" y="6537960"/>
            <a:ext cx="2068833"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108" name="Google Shape;108;p17"/>
          <p:cNvSpPr>
            <a:spLocks noGrp="1"/>
          </p:cNvSpPr>
          <p:nvPr>
            <p:ph type="pic" idx="2"/>
          </p:nvPr>
        </p:nvSpPr>
        <p:spPr>
          <a:xfrm>
            <a:off x="9875519" y="3108960"/>
            <a:ext cx="1897381"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09" name="Google Shape;109;p17"/>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Life Sciences Title Slide">
  <p:cSld name="Life Sciences Title Slide">
    <p:spTree>
      <p:nvGrpSpPr>
        <p:cNvPr id="1" name="Shape 110"/>
        <p:cNvGrpSpPr/>
        <p:nvPr/>
      </p:nvGrpSpPr>
      <p:grpSpPr>
        <a:xfrm>
          <a:off x="0" y="0"/>
          <a:ext cx="0" cy="0"/>
          <a:chOff x="0" y="0"/>
          <a:chExt cx="0" cy="0"/>
        </a:xfrm>
      </p:grpSpPr>
      <p:pic>
        <p:nvPicPr>
          <p:cNvPr id="111" name="Google Shape;111;p18"/>
          <p:cNvPicPr preferRelativeResize="0"/>
          <p:nvPr/>
        </p:nvPicPr>
        <p:blipFill rotWithShape="1">
          <a:blip r:embed="rId2">
            <a:alphaModFix/>
          </a:blip>
          <a:srcRect/>
          <a:stretch/>
        </p:blipFill>
        <p:spPr>
          <a:xfrm>
            <a:off x="1524" y="0"/>
            <a:ext cx="12191676" cy="2629576"/>
          </a:xfrm>
          <a:prstGeom prst="rect">
            <a:avLst/>
          </a:prstGeom>
          <a:noFill/>
          <a:ln>
            <a:noFill/>
          </a:ln>
        </p:spPr>
      </p:pic>
      <p:sp>
        <p:nvSpPr>
          <p:cNvPr id="112" name="Google Shape;112;p18"/>
          <p:cNvSpPr/>
          <p:nvPr/>
        </p:nvSpPr>
        <p:spPr>
          <a:xfrm>
            <a:off x="1524" y="2570933"/>
            <a:ext cx="12191676" cy="108000"/>
          </a:xfrm>
          <a:prstGeom prst="rect">
            <a:avLst/>
          </a:prstGeom>
          <a:solidFill>
            <a:srgbClr val="3863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3" name="Google Shape;113;p18"/>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8"/>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15" name="Google Shape;115;p18"/>
          <p:cNvSpPr txBox="1">
            <a:spLocks noGrp="1"/>
          </p:cNvSpPr>
          <p:nvPr>
            <p:ph type="sldNum" idx="12"/>
          </p:nvPr>
        </p:nvSpPr>
        <p:spPr>
          <a:xfrm>
            <a:off x="9875518" y="6537960"/>
            <a:ext cx="2068833"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116" name="Google Shape;116;p18"/>
          <p:cNvSpPr>
            <a:spLocks noGrp="1"/>
          </p:cNvSpPr>
          <p:nvPr>
            <p:ph type="pic" idx="2"/>
          </p:nvPr>
        </p:nvSpPr>
        <p:spPr>
          <a:xfrm>
            <a:off x="9875519" y="3108960"/>
            <a:ext cx="1897381"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17" name="Google Shape;117;p18"/>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Generic Title Slide">
  <p:cSld name="Generic Title Slide">
    <p:spTree>
      <p:nvGrpSpPr>
        <p:cNvPr id="1" name="Shape 118"/>
        <p:cNvGrpSpPr/>
        <p:nvPr/>
      </p:nvGrpSpPr>
      <p:grpSpPr>
        <a:xfrm>
          <a:off x="0" y="0"/>
          <a:ext cx="0" cy="0"/>
          <a:chOff x="0" y="0"/>
          <a:chExt cx="0" cy="0"/>
        </a:xfrm>
      </p:grpSpPr>
      <p:pic>
        <p:nvPicPr>
          <p:cNvPr id="119" name="Google Shape;119;p19"/>
          <p:cNvPicPr preferRelativeResize="0"/>
          <p:nvPr/>
        </p:nvPicPr>
        <p:blipFill rotWithShape="1">
          <a:blip r:embed="rId2">
            <a:alphaModFix/>
          </a:blip>
          <a:srcRect/>
          <a:stretch/>
        </p:blipFill>
        <p:spPr>
          <a:xfrm>
            <a:off x="1524" y="-1"/>
            <a:ext cx="12191676" cy="2629576"/>
          </a:xfrm>
          <a:prstGeom prst="rect">
            <a:avLst/>
          </a:prstGeom>
          <a:noFill/>
          <a:ln>
            <a:noFill/>
          </a:ln>
        </p:spPr>
      </p:pic>
      <p:sp>
        <p:nvSpPr>
          <p:cNvPr id="120" name="Google Shape;120;p19"/>
          <p:cNvSpPr/>
          <p:nvPr/>
        </p:nvSpPr>
        <p:spPr>
          <a:xfrm>
            <a:off x="1524" y="2570933"/>
            <a:ext cx="12191676" cy="108000"/>
          </a:xfrm>
          <a:prstGeom prst="rect">
            <a:avLst/>
          </a:prstGeom>
          <a:solidFill>
            <a:srgbClr val="5A87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1" name="Google Shape;121;p19"/>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9"/>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23" name="Google Shape;123;p19"/>
          <p:cNvSpPr txBox="1">
            <a:spLocks noGrp="1"/>
          </p:cNvSpPr>
          <p:nvPr>
            <p:ph type="sldNum" idx="12"/>
          </p:nvPr>
        </p:nvSpPr>
        <p:spPr>
          <a:xfrm>
            <a:off x="9875518" y="6537960"/>
            <a:ext cx="2068833"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124" name="Google Shape;124;p19"/>
          <p:cNvSpPr>
            <a:spLocks noGrp="1"/>
          </p:cNvSpPr>
          <p:nvPr>
            <p:ph type="pic" idx="2"/>
          </p:nvPr>
        </p:nvSpPr>
        <p:spPr>
          <a:xfrm>
            <a:off x="9875519" y="3108960"/>
            <a:ext cx="1897381"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25" name="Google Shape;125;p19"/>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rganizing Slate   (Do Not Use)">
  <p:cSld name="Organizing Slate   (Do Not Use)">
    <p:bg>
      <p:bgPr>
        <a:solidFill>
          <a:srgbClr val="7F7F7F"/>
        </a:solid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128" name="Google Shape;128;p20"/>
          <p:cNvSpPr txBox="1"/>
          <p:nvPr/>
        </p:nvSpPr>
        <p:spPr>
          <a:xfrm>
            <a:off x="1194620" y="907156"/>
            <a:ext cx="9802761" cy="5043688"/>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Clr>
                <a:srgbClr val="000000"/>
              </a:buClr>
              <a:buSzPts val="11500"/>
              <a:buFont typeface="Arial"/>
              <a:buNone/>
            </a:pPr>
            <a:r>
              <a:rPr lang="en-IE" sz="11500" b="1" i="0" u="none" strike="noStrike" cap="none">
                <a:solidFill>
                  <a:srgbClr val="3F3F3F"/>
                </a:solidFill>
                <a:latin typeface="Century Gothic"/>
                <a:ea typeface="Century Gothic"/>
                <a:cs typeface="Century Gothic"/>
                <a:sym typeface="Century Gothic"/>
              </a:rPr>
              <a:t>DO NOT USE ANY LAYOUTS AFTER THIS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25" name="Google Shape;25;p3"/>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a:solidFill>
                  <a:schemeClr val="dk1"/>
                </a:solidFill>
              </a:defRPr>
            </a:lvl1pPr>
            <a:lvl2pPr marL="914400" lvl="1" indent="-381000" algn="l">
              <a:lnSpc>
                <a:spcPct val="95000"/>
              </a:lnSpc>
              <a:spcBef>
                <a:spcPts val="600"/>
              </a:spcBef>
              <a:spcAft>
                <a:spcPts val="0"/>
              </a:spcAft>
              <a:buSzPts val="2400"/>
              <a:buChar char="­"/>
              <a:defRPr>
                <a:solidFill>
                  <a:schemeClr val="dk1"/>
                </a:solidFill>
              </a:defRPr>
            </a:lvl2pPr>
            <a:lvl3pPr marL="1371600" lvl="2" indent="-355600" algn="l">
              <a:lnSpc>
                <a:spcPct val="95000"/>
              </a:lnSpc>
              <a:spcBef>
                <a:spcPts val="600"/>
              </a:spcBef>
              <a:spcAft>
                <a:spcPts val="0"/>
              </a:spcAft>
              <a:buSzPts val="2000"/>
              <a:buChar char="­"/>
              <a:defRPr>
                <a:solidFill>
                  <a:schemeClr val="dk1"/>
                </a:solidFill>
              </a:defRPr>
            </a:lvl3pPr>
            <a:lvl4pPr marL="1828800" lvl="3" indent="-355600" algn="l">
              <a:lnSpc>
                <a:spcPct val="95000"/>
              </a:lnSpc>
              <a:spcBef>
                <a:spcPts val="600"/>
              </a:spcBef>
              <a:spcAft>
                <a:spcPts val="0"/>
              </a:spcAft>
              <a:buSzPts val="2000"/>
              <a:buChar char="­"/>
              <a:defRPr>
                <a:solidFill>
                  <a:schemeClr val="dk1"/>
                </a:solidFill>
              </a:defRPr>
            </a:lvl4pPr>
            <a:lvl5pPr marL="2286000" lvl="4" indent="-355600" algn="l">
              <a:lnSpc>
                <a:spcPct val="95000"/>
              </a:lnSpc>
              <a:spcBef>
                <a:spcPts val="600"/>
              </a:spcBef>
              <a:spcAft>
                <a:spcPts val="0"/>
              </a:spcAft>
              <a:buSzPts val="2000"/>
              <a:buChar char="­"/>
              <a:defRPr>
                <a:solidFill>
                  <a:schemeClr val="dk1"/>
                </a:solidFill>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26" name="Google Shape;26;p3"/>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27" name="Google Shape;27;p3"/>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000000"/>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Logo Web Slide">
  <p:cSld name="Logo Web Slide">
    <p:bg>
      <p:bgPr>
        <a:solidFill>
          <a:schemeClr val="lt1"/>
        </a:solidFill>
        <a:effectLst/>
      </p:bgPr>
    </p:bg>
    <p:spTree>
      <p:nvGrpSpPr>
        <p:cNvPr id="1" name="Shape 140"/>
        <p:cNvGrpSpPr/>
        <p:nvPr/>
      </p:nvGrpSpPr>
      <p:grpSpPr>
        <a:xfrm>
          <a:off x="0" y="0"/>
          <a:ext cx="0" cy="0"/>
          <a:chOff x="0" y="0"/>
          <a:chExt cx="0" cy="0"/>
        </a:xfrm>
      </p:grpSpPr>
      <p:sp>
        <p:nvSpPr>
          <p:cNvPr id="141" name="Google Shape;141;p23"/>
          <p:cNvSpPr/>
          <p:nvPr/>
        </p:nvSpPr>
        <p:spPr>
          <a:xfrm>
            <a:off x="0" y="0"/>
            <a:ext cx="12192000" cy="4125113"/>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entury Gothic"/>
              <a:ea typeface="Century Gothic"/>
              <a:cs typeface="Century Gothic"/>
              <a:sym typeface="Century Gothic"/>
            </a:endParaRPr>
          </a:p>
        </p:txBody>
      </p:sp>
      <p:sp>
        <p:nvSpPr>
          <p:cNvPr id="142" name="Google Shape;142;p23"/>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pic>
        <p:nvPicPr>
          <p:cNvPr id="143" name="Google Shape;143;p23"/>
          <p:cNvPicPr preferRelativeResize="0"/>
          <p:nvPr/>
        </p:nvPicPr>
        <p:blipFill rotWithShape="1">
          <a:blip r:embed="rId2">
            <a:alphaModFix/>
          </a:blip>
          <a:srcRect/>
          <a:stretch/>
        </p:blipFill>
        <p:spPr>
          <a:xfrm>
            <a:off x="5003308" y="962991"/>
            <a:ext cx="2199130" cy="2199130"/>
          </a:xfrm>
          <a:prstGeom prst="rect">
            <a:avLst/>
          </a:prstGeom>
          <a:noFill/>
          <a:ln>
            <a:noFill/>
          </a:ln>
        </p:spPr>
      </p:pic>
      <p:sp>
        <p:nvSpPr>
          <p:cNvPr id="144" name="Google Shape;144;p23"/>
          <p:cNvSpPr/>
          <p:nvPr/>
        </p:nvSpPr>
        <p:spPr>
          <a:xfrm>
            <a:off x="3054873" y="4778256"/>
            <a:ext cx="6096000" cy="13939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IE" sz="3600" b="0" i="0" u="none" strike="noStrike" cap="none">
                <a:solidFill>
                  <a:srgbClr val="5A87C5"/>
                </a:solidFill>
                <a:latin typeface="Century Gothic"/>
                <a:ea typeface="Century Gothic"/>
                <a:cs typeface="Century Gothic"/>
                <a:sym typeface="Century Gothic"/>
              </a:rPr>
              <a:t>www.qad.com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800"/>
              <a:buFont typeface="Arial"/>
              <a:buNone/>
            </a:pPr>
            <a:r>
              <a:rPr lang="en-IE" sz="1800" b="0" i="0" u="none" strike="noStrike" cap="none">
                <a:solidFill>
                  <a:srgbClr val="5A87C5"/>
                </a:solidFill>
                <a:latin typeface="Century Gothic"/>
                <a:ea typeface="Century Gothic"/>
                <a:cs typeface="Century Gothic"/>
                <a:sym typeface="Century Gothic"/>
              </a:rPr>
              <a:t>© QAD Inc</a:t>
            </a:r>
            <a:endParaRPr sz="1800" b="0" i="0" u="none" strike="noStrike" cap="none">
              <a:solidFill>
                <a:srgbClr val="5A87C5"/>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31" name="Google Shape;31;p4"/>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Dark BG">
  <p:cSld name="Title and Content Dark BG">
    <p:bg>
      <p:bgPr>
        <a:solidFill>
          <a:srgbClr val="38639F"/>
        </a:solid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419100" y="203200"/>
            <a:ext cx="1133094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None/>
              <a:defRPr sz="1800" b="0" cap="none">
                <a:solidFill>
                  <a:schemeClr val="lt1"/>
                </a:solidFill>
                <a:latin typeface="Century Gothic"/>
                <a:ea typeface="Century Gothic"/>
                <a:cs typeface="Century Gothic"/>
                <a:sym typeface="Century Gothic"/>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lnSpc>
                <a:spcPct val="95000"/>
              </a:lnSpc>
              <a:spcBef>
                <a:spcPts val="600"/>
              </a:spcBef>
              <a:spcAft>
                <a:spcPts val="0"/>
              </a:spcAft>
              <a:buSzPts val="1600"/>
              <a:buNone/>
              <a:defRPr sz="1600" b="1"/>
            </a:lvl6pPr>
            <a:lvl7pPr marL="3200400" lvl="6" indent="-228600" algn="l">
              <a:lnSpc>
                <a:spcPct val="95000"/>
              </a:lnSpc>
              <a:spcBef>
                <a:spcPts val="600"/>
              </a:spcBef>
              <a:spcAft>
                <a:spcPts val="0"/>
              </a:spcAft>
              <a:buSzPts val="1600"/>
              <a:buNone/>
              <a:defRPr sz="1600" b="1"/>
            </a:lvl7pPr>
            <a:lvl8pPr marL="3657600" lvl="7" indent="-228600" algn="l">
              <a:lnSpc>
                <a:spcPct val="95000"/>
              </a:lnSpc>
              <a:spcBef>
                <a:spcPts val="600"/>
              </a:spcBef>
              <a:spcAft>
                <a:spcPts val="0"/>
              </a:spcAft>
              <a:buSzPts val="1600"/>
              <a:buNone/>
              <a:defRPr sz="1600" b="1"/>
            </a:lvl8pPr>
            <a:lvl9pPr marL="4114800" lvl="8" indent="-228600" algn="l">
              <a:lnSpc>
                <a:spcPct val="95000"/>
              </a:lnSpc>
              <a:spcBef>
                <a:spcPts val="600"/>
              </a:spcBef>
              <a:spcAft>
                <a:spcPts val="600"/>
              </a:spcAft>
              <a:buSzPts val="1600"/>
              <a:buNone/>
              <a:defRPr sz="1600" b="1"/>
            </a:lvl9pPr>
          </a:lstStyle>
          <a:p>
            <a:endParaRPr/>
          </a:p>
        </p:txBody>
      </p:sp>
      <p:sp>
        <p:nvSpPr>
          <p:cNvPr id="36" name="Google Shape;36;p6"/>
          <p:cNvSpPr txBox="1">
            <a:spLocks noGrp="1"/>
          </p:cNvSpPr>
          <p:nvPr>
            <p:ph type="body" idx="2"/>
          </p:nvPr>
        </p:nvSpPr>
        <p:spPr>
          <a:xfrm>
            <a:off x="419100" y="1524000"/>
            <a:ext cx="11353800" cy="4817632"/>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a:solidFill>
                  <a:schemeClr val="lt1"/>
                </a:solidFill>
              </a:defRPr>
            </a:lvl1pPr>
            <a:lvl2pPr marL="914400" lvl="1" indent="-381000" algn="l">
              <a:lnSpc>
                <a:spcPct val="95000"/>
              </a:lnSpc>
              <a:spcBef>
                <a:spcPts val="600"/>
              </a:spcBef>
              <a:spcAft>
                <a:spcPts val="0"/>
              </a:spcAft>
              <a:buSzPts val="2400"/>
              <a:buChar char="­"/>
              <a:defRPr>
                <a:solidFill>
                  <a:schemeClr val="lt1"/>
                </a:solidFill>
              </a:defRPr>
            </a:lvl2pPr>
            <a:lvl3pPr marL="1371600" lvl="2" indent="-355600" algn="l">
              <a:lnSpc>
                <a:spcPct val="95000"/>
              </a:lnSpc>
              <a:spcBef>
                <a:spcPts val="600"/>
              </a:spcBef>
              <a:spcAft>
                <a:spcPts val="0"/>
              </a:spcAft>
              <a:buSzPts val="2000"/>
              <a:buChar char="­"/>
              <a:defRPr>
                <a:solidFill>
                  <a:schemeClr val="lt1"/>
                </a:solidFill>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37" name="Google Shape;37;p6"/>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38" name="Google Shape;38;p6"/>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32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7"/>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41" name="Google Shape;41;p7"/>
          <p:cNvSpPr txBox="1">
            <a:spLocks noGrp="1"/>
          </p:cNvSpPr>
          <p:nvPr>
            <p:ph type="body" idx="1"/>
          </p:nvPr>
        </p:nvSpPr>
        <p:spPr>
          <a:xfrm>
            <a:off x="419100" y="1562100"/>
            <a:ext cx="5577840" cy="4806248"/>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sz="2800">
                <a:solidFill>
                  <a:schemeClr val="dk1"/>
                </a:solidFill>
              </a:defRPr>
            </a:lvl1pPr>
            <a:lvl2pPr marL="914400" lvl="1" indent="-381000" algn="l">
              <a:lnSpc>
                <a:spcPct val="95000"/>
              </a:lnSpc>
              <a:spcBef>
                <a:spcPts val="600"/>
              </a:spcBef>
              <a:spcAft>
                <a:spcPts val="0"/>
              </a:spcAft>
              <a:buSzPts val="2400"/>
              <a:buChar char="­"/>
              <a:defRPr sz="2400">
                <a:solidFill>
                  <a:schemeClr val="dk1"/>
                </a:solidFill>
              </a:defRPr>
            </a:lvl2pPr>
            <a:lvl3pPr marL="1371600" lvl="2" indent="-355600" algn="l">
              <a:lnSpc>
                <a:spcPct val="95000"/>
              </a:lnSpc>
              <a:spcBef>
                <a:spcPts val="600"/>
              </a:spcBef>
              <a:spcAft>
                <a:spcPts val="0"/>
              </a:spcAft>
              <a:buSzPts val="2000"/>
              <a:buChar char="­"/>
              <a:defRPr sz="2000">
                <a:solidFill>
                  <a:schemeClr val="dk1"/>
                </a:solidFill>
              </a:defRPr>
            </a:lvl3pPr>
            <a:lvl4pPr marL="1828800" lvl="3" indent="-342900" algn="l">
              <a:lnSpc>
                <a:spcPct val="95000"/>
              </a:lnSpc>
              <a:spcBef>
                <a:spcPts val="600"/>
              </a:spcBef>
              <a:spcAft>
                <a:spcPts val="0"/>
              </a:spcAft>
              <a:buSzPts val="1800"/>
              <a:buChar char="­"/>
              <a:defRPr sz="1800"/>
            </a:lvl4pPr>
            <a:lvl5pPr marL="2286000" lvl="4" indent="-342900" algn="l">
              <a:lnSpc>
                <a:spcPct val="95000"/>
              </a:lnSpc>
              <a:spcBef>
                <a:spcPts val="600"/>
              </a:spcBef>
              <a:spcAft>
                <a:spcPts val="0"/>
              </a:spcAft>
              <a:buSzPts val="1800"/>
              <a:buChar char="­"/>
              <a:defRPr sz="1800"/>
            </a:lvl5pPr>
            <a:lvl6pPr marL="2743200" lvl="5" indent="-342900" algn="l">
              <a:lnSpc>
                <a:spcPct val="95000"/>
              </a:lnSpc>
              <a:spcBef>
                <a:spcPts val="600"/>
              </a:spcBef>
              <a:spcAft>
                <a:spcPts val="0"/>
              </a:spcAft>
              <a:buSzPts val="1800"/>
              <a:buChar char="­"/>
              <a:defRPr sz="1800"/>
            </a:lvl6pPr>
            <a:lvl7pPr marL="3200400" lvl="6" indent="-342900" algn="l">
              <a:lnSpc>
                <a:spcPct val="95000"/>
              </a:lnSpc>
              <a:spcBef>
                <a:spcPts val="600"/>
              </a:spcBef>
              <a:spcAft>
                <a:spcPts val="0"/>
              </a:spcAft>
              <a:buSzPts val="1800"/>
              <a:buChar char="­"/>
              <a:defRPr sz="1800"/>
            </a:lvl7pPr>
            <a:lvl8pPr marL="3657600" lvl="7" indent="-342900" algn="l">
              <a:lnSpc>
                <a:spcPct val="95000"/>
              </a:lnSpc>
              <a:spcBef>
                <a:spcPts val="600"/>
              </a:spcBef>
              <a:spcAft>
                <a:spcPts val="0"/>
              </a:spcAft>
              <a:buSzPts val="1800"/>
              <a:buChar char="­"/>
              <a:defRPr sz="1800"/>
            </a:lvl8pPr>
            <a:lvl9pPr marL="4114800" lvl="8" indent="-342900" algn="l">
              <a:lnSpc>
                <a:spcPct val="95000"/>
              </a:lnSpc>
              <a:spcBef>
                <a:spcPts val="600"/>
              </a:spcBef>
              <a:spcAft>
                <a:spcPts val="600"/>
              </a:spcAft>
              <a:buSzPts val="1800"/>
              <a:buChar char="­"/>
              <a:defRPr sz="1800"/>
            </a:lvl9pPr>
          </a:lstStyle>
          <a:p>
            <a:endParaRPr/>
          </a:p>
        </p:txBody>
      </p:sp>
      <p:sp>
        <p:nvSpPr>
          <p:cNvPr id="42" name="Google Shape;42;p7"/>
          <p:cNvSpPr txBox="1">
            <a:spLocks noGrp="1"/>
          </p:cNvSpPr>
          <p:nvPr>
            <p:ph type="body" idx="2"/>
          </p:nvPr>
        </p:nvSpPr>
        <p:spPr>
          <a:xfrm>
            <a:off x="6195060" y="1562100"/>
            <a:ext cx="5577840" cy="4806248"/>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sz="2800">
                <a:solidFill>
                  <a:schemeClr val="dk1"/>
                </a:solidFill>
              </a:defRPr>
            </a:lvl1pPr>
            <a:lvl2pPr marL="914400" lvl="1" indent="-381000" algn="l">
              <a:lnSpc>
                <a:spcPct val="95000"/>
              </a:lnSpc>
              <a:spcBef>
                <a:spcPts val="600"/>
              </a:spcBef>
              <a:spcAft>
                <a:spcPts val="0"/>
              </a:spcAft>
              <a:buSzPts val="2400"/>
              <a:buChar char="­"/>
              <a:defRPr sz="2400">
                <a:solidFill>
                  <a:schemeClr val="dk1"/>
                </a:solidFill>
              </a:defRPr>
            </a:lvl2pPr>
            <a:lvl3pPr marL="1371600" lvl="2" indent="-355600" algn="l">
              <a:lnSpc>
                <a:spcPct val="95000"/>
              </a:lnSpc>
              <a:spcBef>
                <a:spcPts val="600"/>
              </a:spcBef>
              <a:spcAft>
                <a:spcPts val="0"/>
              </a:spcAft>
              <a:buSzPts val="2000"/>
              <a:buChar char="­"/>
              <a:defRPr sz="2000">
                <a:solidFill>
                  <a:schemeClr val="dk1"/>
                </a:solidFill>
              </a:defRPr>
            </a:lvl3pPr>
            <a:lvl4pPr marL="1828800" lvl="3" indent="-342900" algn="l">
              <a:lnSpc>
                <a:spcPct val="95000"/>
              </a:lnSpc>
              <a:spcBef>
                <a:spcPts val="600"/>
              </a:spcBef>
              <a:spcAft>
                <a:spcPts val="0"/>
              </a:spcAft>
              <a:buSzPts val="1800"/>
              <a:buChar char="­"/>
              <a:defRPr sz="1800"/>
            </a:lvl4pPr>
            <a:lvl5pPr marL="2286000" lvl="4" indent="-342900" algn="l">
              <a:lnSpc>
                <a:spcPct val="95000"/>
              </a:lnSpc>
              <a:spcBef>
                <a:spcPts val="600"/>
              </a:spcBef>
              <a:spcAft>
                <a:spcPts val="0"/>
              </a:spcAft>
              <a:buSzPts val="1800"/>
              <a:buChar char="­"/>
              <a:defRPr sz="1800"/>
            </a:lvl5pPr>
            <a:lvl6pPr marL="2743200" lvl="5" indent="-342900" algn="l">
              <a:lnSpc>
                <a:spcPct val="95000"/>
              </a:lnSpc>
              <a:spcBef>
                <a:spcPts val="600"/>
              </a:spcBef>
              <a:spcAft>
                <a:spcPts val="0"/>
              </a:spcAft>
              <a:buSzPts val="1800"/>
              <a:buChar char="­"/>
              <a:defRPr sz="1800"/>
            </a:lvl6pPr>
            <a:lvl7pPr marL="3200400" lvl="6" indent="-342900" algn="l">
              <a:lnSpc>
                <a:spcPct val="95000"/>
              </a:lnSpc>
              <a:spcBef>
                <a:spcPts val="600"/>
              </a:spcBef>
              <a:spcAft>
                <a:spcPts val="0"/>
              </a:spcAft>
              <a:buSzPts val="1800"/>
              <a:buChar char="­"/>
              <a:defRPr sz="1800"/>
            </a:lvl7pPr>
            <a:lvl8pPr marL="3657600" lvl="7" indent="-342900" algn="l">
              <a:lnSpc>
                <a:spcPct val="95000"/>
              </a:lnSpc>
              <a:spcBef>
                <a:spcPts val="600"/>
              </a:spcBef>
              <a:spcAft>
                <a:spcPts val="0"/>
              </a:spcAft>
              <a:buSzPts val="1800"/>
              <a:buChar char="­"/>
              <a:defRPr sz="1800"/>
            </a:lvl8pPr>
            <a:lvl9pPr marL="4114800" lvl="8" indent="-342900" algn="l">
              <a:lnSpc>
                <a:spcPct val="95000"/>
              </a:lnSpc>
              <a:spcBef>
                <a:spcPts val="600"/>
              </a:spcBef>
              <a:spcAft>
                <a:spcPts val="600"/>
              </a:spcAft>
              <a:buSzPts val="1800"/>
              <a:buChar char="­"/>
              <a:defRPr sz="1800"/>
            </a:lvl9pPr>
          </a:lstStyle>
          <a:p>
            <a:endParaRPr/>
          </a:p>
        </p:txBody>
      </p:sp>
      <p:sp>
        <p:nvSpPr>
          <p:cNvPr id="43" name="Google Shape;43;p7"/>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3"/>
          </p:nvPr>
        </p:nvSpPr>
        <p:spPr>
          <a:xfrm>
            <a:off x="419100" y="203200"/>
            <a:ext cx="1133094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rgbClr val="38639F"/>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38639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38639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38639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38639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38639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38639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38639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38639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38639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47" name="Google Shape;47;p8"/>
          <p:cNvSpPr txBox="1">
            <a:spLocks noGrp="1"/>
          </p:cNvSpPr>
          <p:nvPr>
            <p:ph type="body" idx="1"/>
          </p:nvPr>
        </p:nvSpPr>
        <p:spPr>
          <a:xfrm>
            <a:off x="609600" y="3585118"/>
            <a:ext cx="10972800" cy="1988611"/>
          </a:xfrm>
          <a:prstGeom prst="rect">
            <a:avLst/>
          </a:prstGeom>
          <a:noFill/>
          <a:ln>
            <a:noFill/>
          </a:ln>
        </p:spPr>
        <p:txBody>
          <a:bodyPr spcFirstLastPara="1" wrap="square" lIns="0" tIns="0" rIns="0" bIns="0" anchor="t" anchorCtr="0"/>
          <a:lstStyle>
            <a:lvl1pPr marL="457200" lvl="0" indent="-228600" algn="ctr">
              <a:lnSpc>
                <a:spcPct val="95000"/>
              </a:lnSpc>
              <a:spcBef>
                <a:spcPts val="0"/>
              </a:spcBef>
              <a:spcAft>
                <a:spcPts val="0"/>
              </a:spcAft>
              <a:buSzPts val="2000"/>
              <a:buFont typeface="Century Gothic"/>
              <a:buNone/>
              <a:defRPr sz="2000" b="0">
                <a:solidFill>
                  <a:schemeClr val="lt1"/>
                </a:solidFill>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48" name="Google Shape;48;p8"/>
          <p:cNvSpPr txBox="1">
            <a:spLocks noGrp="1"/>
          </p:cNvSpPr>
          <p:nvPr>
            <p:ph type="title"/>
          </p:nvPr>
        </p:nvSpPr>
        <p:spPr>
          <a:xfrm>
            <a:off x="609600" y="2049593"/>
            <a:ext cx="10972800" cy="1450342"/>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Clr>
                <a:schemeClr val="lt1"/>
              </a:buClr>
              <a:buSzPts val="3600"/>
              <a:buFont typeface="Century Gothic"/>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body" idx="2"/>
          </p:nvPr>
        </p:nvSpPr>
        <p:spPr>
          <a:xfrm>
            <a:off x="609600" y="1554480"/>
            <a:ext cx="10972800" cy="428625"/>
          </a:xfrm>
          <a:prstGeom prst="rect">
            <a:avLst/>
          </a:prstGeom>
          <a:noFill/>
          <a:ln>
            <a:noFill/>
          </a:ln>
        </p:spPr>
        <p:txBody>
          <a:bodyPr spcFirstLastPara="1" wrap="square" lIns="0" tIns="0" rIns="0" bIns="0" anchor="b" anchorCtr="0"/>
          <a:lstStyle>
            <a:lvl1pPr marL="457200" lvl="0" indent="-228600" algn="ctr">
              <a:lnSpc>
                <a:spcPct val="95000"/>
              </a:lnSpc>
              <a:spcBef>
                <a:spcPts val="0"/>
              </a:spcBef>
              <a:spcAft>
                <a:spcPts val="0"/>
              </a:spcAft>
              <a:buSzPts val="1800"/>
              <a:buFont typeface="Century Gothic"/>
              <a:buNone/>
              <a:defRPr sz="1800" b="0">
                <a:solidFill>
                  <a:schemeClr val="lt1"/>
                </a:solidFill>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st of Items/Names">
  <p:cSld name="List of Items/Names">
    <p:spTree>
      <p:nvGrpSpPr>
        <p:cNvPr id="1" name="Shape 50"/>
        <p:cNvGrpSpPr/>
        <p:nvPr/>
      </p:nvGrpSpPr>
      <p:grpSpPr>
        <a:xfrm>
          <a:off x="0" y="0"/>
          <a:ext cx="0" cy="0"/>
          <a:chOff x="0" y="0"/>
          <a:chExt cx="0" cy="0"/>
        </a:xfrm>
      </p:grpSpPr>
      <p:sp>
        <p:nvSpPr>
          <p:cNvPr id="51" name="Google Shape;51;p9"/>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52" name="Google Shape;52;p9"/>
          <p:cNvSpPr txBox="1">
            <a:spLocks noGrp="1"/>
          </p:cNvSpPr>
          <p:nvPr>
            <p:ph type="body" idx="1"/>
          </p:nvPr>
        </p:nvSpPr>
        <p:spPr>
          <a:xfrm>
            <a:off x="8038731" y="1562100"/>
            <a:ext cx="3734169" cy="4774692"/>
          </a:xfrm>
          <a:prstGeom prst="rect">
            <a:avLst/>
          </a:prstGeom>
          <a:noFill/>
          <a:ln>
            <a:noFill/>
          </a:ln>
        </p:spPr>
        <p:txBody>
          <a:bodyPr spcFirstLastPara="1" wrap="square" lIns="0" tIns="0" rIns="0" bIns="0" anchor="t" anchorCtr="0"/>
          <a:lstStyle>
            <a:lvl1pPr marL="457200" lvl="0" indent="-355600" algn="l">
              <a:lnSpc>
                <a:spcPct val="95000"/>
              </a:lnSpc>
              <a:spcBef>
                <a:spcPts val="0"/>
              </a:spcBef>
              <a:spcAft>
                <a:spcPts val="0"/>
              </a:spcAft>
              <a:buClr>
                <a:schemeClr val="accent6"/>
              </a:buClr>
              <a:buSzPts val="2000"/>
              <a:buFont typeface="Arial"/>
              <a:buChar char="​"/>
              <a:defRPr sz="2000">
                <a:solidFill>
                  <a:schemeClr val="dk1"/>
                </a:solidFill>
                <a:latin typeface="Century Gothic"/>
                <a:ea typeface="Century Gothic"/>
                <a:cs typeface="Century Gothic"/>
                <a:sym typeface="Century Gothic"/>
              </a:defRPr>
            </a:lvl1pPr>
            <a:lvl2pPr marL="914400" lvl="1" indent="-3429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marL="1371600" lvl="2"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marL="1828800" lvl="3"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marL="2286000" lvl="4"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marL="2743200" lvl="5"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marL="3200400" lvl="6"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marL="3657600" lvl="7"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marL="4114800" lvl="8" indent="-3302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a:endParaRPr/>
          </a:p>
        </p:txBody>
      </p:sp>
      <p:sp>
        <p:nvSpPr>
          <p:cNvPr id="53" name="Google Shape;53;p9"/>
          <p:cNvSpPr txBox="1">
            <a:spLocks noGrp="1"/>
          </p:cNvSpPr>
          <p:nvPr>
            <p:ph type="body" idx="2"/>
          </p:nvPr>
        </p:nvSpPr>
        <p:spPr>
          <a:xfrm>
            <a:off x="4314682" y="1562100"/>
            <a:ext cx="3533913" cy="4774692"/>
          </a:xfrm>
          <a:prstGeom prst="rect">
            <a:avLst/>
          </a:prstGeom>
          <a:noFill/>
          <a:ln>
            <a:noFill/>
          </a:ln>
        </p:spPr>
        <p:txBody>
          <a:bodyPr spcFirstLastPara="1" wrap="square" lIns="0" tIns="0" rIns="0" bIns="0" anchor="t" anchorCtr="0"/>
          <a:lstStyle>
            <a:lvl1pPr marL="457200" lvl="0" indent="-355600" algn="l">
              <a:lnSpc>
                <a:spcPct val="95000"/>
              </a:lnSpc>
              <a:spcBef>
                <a:spcPts val="0"/>
              </a:spcBef>
              <a:spcAft>
                <a:spcPts val="0"/>
              </a:spcAft>
              <a:buClr>
                <a:schemeClr val="accent6"/>
              </a:buClr>
              <a:buSzPts val="2000"/>
              <a:buFont typeface="Arial"/>
              <a:buChar char="​"/>
              <a:defRPr sz="2000">
                <a:solidFill>
                  <a:schemeClr val="dk1"/>
                </a:solidFill>
                <a:latin typeface="Century Gothic"/>
                <a:ea typeface="Century Gothic"/>
                <a:cs typeface="Century Gothic"/>
                <a:sym typeface="Century Gothic"/>
              </a:defRPr>
            </a:lvl1pPr>
            <a:lvl2pPr marL="914400" lvl="1" indent="-3429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marL="1371600" lvl="2"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marL="1828800" lvl="3"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marL="2286000" lvl="4"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marL="2743200" lvl="5"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marL="3200400" lvl="6"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marL="3657600" lvl="7"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marL="4114800" lvl="8" indent="-3302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a:endParaRPr/>
          </a:p>
        </p:txBody>
      </p:sp>
      <p:sp>
        <p:nvSpPr>
          <p:cNvPr id="54" name="Google Shape;54;p9"/>
          <p:cNvSpPr txBox="1">
            <a:spLocks noGrp="1"/>
          </p:cNvSpPr>
          <p:nvPr>
            <p:ph type="body" idx="3"/>
          </p:nvPr>
        </p:nvSpPr>
        <p:spPr>
          <a:xfrm>
            <a:off x="419100" y="1562100"/>
            <a:ext cx="3705445" cy="4774692"/>
          </a:xfrm>
          <a:prstGeom prst="rect">
            <a:avLst/>
          </a:prstGeom>
          <a:noFill/>
          <a:ln>
            <a:noFill/>
          </a:ln>
        </p:spPr>
        <p:txBody>
          <a:bodyPr spcFirstLastPara="1" wrap="square" lIns="0" tIns="0" rIns="0" bIns="0" anchor="t" anchorCtr="0"/>
          <a:lstStyle>
            <a:lvl1pPr marL="457200" lvl="0" indent="-228600" algn="l">
              <a:lnSpc>
                <a:spcPct val="95000"/>
              </a:lnSpc>
              <a:spcBef>
                <a:spcPts val="0"/>
              </a:spcBef>
              <a:spcAft>
                <a:spcPts val="0"/>
              </a:spcAft>
              <a:buClr>
                <a:schemeClr val="accent6"/>
              </a:buClr>
              <a:buSzPts val="2000"/>
              <a:buFont typeface="Arial"/>
              <a:buNone/>
              <a:defRPr sz="2000">
                <a:solidFill>
                  <a:schemeClr val="dk1"/>
                </a:solidFill>
                <a:latin typeface="Century Gothic"/>
                <a:ea typeface="Century Gothic"/>
                <a:cs typeface="Century Gothic"/>
                <a:sym typeface="Century Gothic"/>
              </a:defRPr>
            </a:lvl1pPr>
            <a:lvl2pPr marL="914400" lvl="1" indent="-3429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marL="1371600" lvl="2"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marL="1828800" lvl="3"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marL="2286000" lvl="4"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marL="2743200" lvl="5"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marL="3200400" lvl="6"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marL="3657600" lvl="7"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marL="4114800" lvl="8" indent="-3302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a:endParaRPr/>
          </a:p>
        </p:txBody>
      </p:sp>
      <p:sp>
        <p:nvSpPr>
          <p:cNvPr id="55" name="Google Shape;55;p9"/>
          <p:cNvSpPr txBox="1">
            <a:spLocks noGrp="1"/>
          </p:cNvSpPr>
          <p:nvPr>
            <p:ph type="body" idx="4"/>
          </p:nvPr>
        </p:nvSpPr>
        <p:spPr>
          <a:xfrm>
            <a:off x="419100" y="203200"/>
            <a:ext cx="1135380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56" name="Google Shape;56;p9"/>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ft Side Header">
  <p:cSld name="Left Side Header">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23134" y="2895344"/>
            <a:ext cx="5071826" cy="3276856"/>
          </a:xfrm>
          <a:prstGeom prst="rect">
            <a:avLst/>
          </a:prstGeom>
          <a:noFill/>
          <a:ln>
            <a:noFill/>
          </a:ln>
        </p:spPr>
        <p:txBody>
          <a:bodyPr spcFirstLastPara="1" wrap="square" lIns="0" tIns="0" rIns="0" bIns="0" anchor="t" anchorCtr="0"/>
          <a:lstStyle>
            <a:lvl1pPr lvl="0" algn="ctr">
              <a:lnSpc>
                <a:spcPct val="90000"/>
              </a:lnSpc>
              <a:spcBef>
                <a:spcPts val="0"/>
              </a:spcBef>
              <a:spcAft>
                <a:spcPts val="0"/>
              </a:spcAft>
              <a:buClr>
                <a:schemeClr val="dk1"/>
              </a:buClr>
              <a:buSzPts val="3200"/>
              <a:buFont typeface="Century Gothic"/>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body" idx="1"/>
          </p:nvPr>
        </p:nvSpPr>
        <p:spPr>
          <a:xfrm>
            <a:off x="323134" y="381001"/>
            <a:ext cx="5071826" cy="2447562"/>
          </a:xfrm>
          <a:prstGeom prst="rect">
            <a:avLst/>
          </a:prstGeom>
          <a:noFill/>
          <a:ln>
            <a:noFill/>
          </a:ln>
        </p:spPr>
        <p:txBody>
          <a:bodyPr spcFirstLastPara="1" wrap="square" lIns="0" tIns="0" rIns="0" bIns="0" anchor="b" anchorCtr="0"/>
          <a:lstStyle>
            <a:lvl1pPr marL="457200" lvl="0" indent="-228600" algn="ctr">
              <a:lnSpc>
                <a:spcPct val="95000"/>
              </a:lnSpc>
              <a:spcBef>
                <a:spcPts val="0"/>
              </a:spcBef>
              <a:spcAft>
                <a:spcPts val="0"/>
              </a:spcAft>
              <a:buSzPts val="1800"/>
              <a:buNone/>
              <a:defRPr sz="1800" b="0" cap="none">
                <a:solidFill>
                  <a:schemeClr val="dk1"/>
                </a:solidFill>
                <a:latin typeface="Century Gothic"/>
                <a:ea typeface="Century Gothic"/>
                <a:cs typeface="Century Gothic"/>
                <a:sym typeface="Century Gothic"/>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lnSpc>
                <a:spcPct val="95000"/>
              </a:lnSpc>
              <a:spcBef>
                <a:spcPts val="600"/>
              </a:spcBef>
              <a:spcAft>
                <a:spcPts val="0"/>
              </a:spcAft>
              <a:buSzPts val="1600"/>
              <a:buNone/>
              <a:defRPr sz="1600" b="1"/>
            </a:lvl6pPr>
            <a:lvl7pPr marL="3200400" lvl="6" indent="-228600" algn="l">
              <a:lnSpc>
                <a:spcPct val="95000"/>
              </a:lnSpc>
              <a:spcBef>
                <a:spcPts val="600"/>
              </a:spcBef>
              <a:spcAft>
                <a:spcPts val="0"/>
              </a:spcAft>
              <a:buSzPts val="1600"/>
              <a:buNone/>
              <a:defRPr sz="1600" b="1"/>
            </a:lvl7pPr>
            <a:lvl8pPr marL="3657600" lvl="7" indent="-228600" algn="l">
              <a:lnSpc>
                <a:spcPct val="95000"/>
              </a:lnSpc>
              <a:spcBef>
                <a:spcPts val="600"/>
              </a:spcBef>
              <a:spcAft>
                <a:spcPts val="0"/>
              </a:spcAft>
              <a:buSzPts val="1600"/>
              <a:buNone/>
              <a:defRPr sz="1600" b="1"/>
            </a:lvl8pPr>
            <a:lvl9pPr marL="4114800" lvl="8" indent="-228600" algn="l">
              <a:lnSpc>
                <a:spcPct val="95000"/>
              </a:lnSpc>
              <a:spcBef>
                <a:spcPts val="600"/>
              </a:spcBef>
              <a:spcAft>
                <a:spcPts val="600"/>
              </a:spcAft>
              <a:buSzPts val="1600"/>
              <a:buNone/>
              <a:defRPr sz="1600" b="1"/>
            </a:lvl9pPr>
          </a:lstStyle>
          <a:p>
            <a:endParaRPr/>
          </a:p>
        </p:txBody>
      </p:sp>
      <p:sp>
        <p:nvSpPr>
          <p:cNvPr id="60" name="Google Shape;60;p10"/>
          <p:cNvSpPr txBox="1">
            <a:spLocks noGrp="1"/>
          </p:cNvSpPr>
          <p:nvPr>
            <p:ph type="body" idx="2"/>
          </p:nvPr>
        </p:nvSpPr>
        <p:spPr>
          <a:xfrm>
            <a:off x="5672030" y="381002"/>
            <a:ext cx="6100870" cy="5791198"/>
          </a:xfrm>
          <a:prstGeom prst="rect">
            <a:avLst/>
          </a:prstGeom>
          <a:noFill/>
          <a:ln>
            <a:noFill/>
          </a:ln>
        </p:spPr>
        <p:txBody>
          <a:bodyPr spcFirstLastPara="1" wrap="square" lIns="0" tIns="0" rIns="0" bIns="0" anchor="ctr" anchorCtr="0"/>
          <a:lstStyle>
            <a:lvl1pPr marL="457200" lvl="0" indent="-406400" algn="ctr">
              <a:lnSpc>
                <a:spcPct val="95000"/>
              </a:lnSpc>
              <a:spcBef>
                <a:spcPts val="0"/>
              </a:spcBef>
              <a:spcAft>
                <a:spcPts val="0"/>
              </a:spcAft>
              <a:buSzPts val="2800"/>
              <a:buFont typeface="Arial"/>
              <a:buChar char="​"/>
              <a:defRPr sz="2800">
                <a:solidFill>
                  <a:schemeClr val="dk1"/>
                </a:solidFill>
              </a:defRPr>
            </a:lvl1pPr>
            <a:lvl2pPr marL="914400" lvl="1" indent="-381000" algn="ctr">
              <a:lnSpc>
                <a:spcPct val="95000"/>
              </a:lnSpc>
              <a:spcBef>
                <a:spcPts val="600"/>
              </a:spcBef>
              <a:spcAft>
                <a:spcPts val="0"/>
              </a:spcAft>
              <a:buSzPts val="2400"/>
              <a:buFont typeface="Arial"/>
              <a:buChar char="​"/>
              <a:defRPr sz="2400">
                <a:solidFill>
                  <a:schemeClr val="dk1"/>
                </a:solidFill>
              </a:defRPr>
            </a:lvl2pPr>
            <a:lvl3pPr marL="1371600" lvl="2" indent="-355600" algn="ctr">
              <a:lnSpc>
                <a:spcPct val="95000"/>
              </a:lnSpc>
              <a:spcBef>
                <a:spcPts val="600"/>
              </a:spcBef>
              <a:spcAft>
                <a:spcPts val="0"/>
              </a:spcAft>
              <a:buSzPts val="2000"/>
              <a:buFont typeface="Arial"/>
              <a:buChar char="​"/>
              <a:defRPr sz="2000">
                <a:solidFill>
                  <a:schemeClr val="dk1"/>
                </a:solidFill>
              </a:defRPr>
            </a:lvl3pPr>
            <a:lvl4pPr marL="1828800" lvl="3" indent="-355600" algn="ctr">
              <a:lnSpc>
                <a:spcPct val="95000"/>
              </a:lnSpc>
              <a:spcBef>
                <a:spcPts val="600"/>
              </a:spcBef>
              <a:spcAft>
                <a:spcPts val="0"/>
              </a:spcAft>
              <a:buSzPts val="2000"/>
              <a:buFont typeface="Arial"/>
              <a:buChar char="​"/>
              <a:defRPr sz="2000"/>
            </a:lvl4pPr>
            <a:lvl5pPr marL="2286000" lvl="4" indent="-355600" algn="ctr">
              <a:lnSpc>
                <a:spcPct val="95000"/>
              </a:lnSpc>
              <a:spcBef>
                <a:spcPts val="600"/>
              </a:spcBef>
              <a:spcAft>
                <a:spcPts val="0"/>
              </a:spcAft>
              <a:buSzPts val="2000"/>
              <a:buFont typeface="Arial"/>
              <a:buChar char="​"/>
              <a:defRPr sz="2000"/>
            </a:lvl5pPr>
            <a:lvl6pPr marL="2743200" lvl="5" indent="-355600" algn="ctr">
              <a:lnSpc>
                <a:spcPct val="95000"/>
              </a:lnSpc>
              <a:spcBef>
                <a:spcPts val="600"/>
              </a:spcBef>
              <a:spcAft>
                <a:spcPts val="0"/>
              </a:spcAft>
              <a:buSzPts val="2000"/>
              <a:buFont typeface="Arial"/>
              <a:buChar char="​"/>
              <a:defRPr sz="2000"/>
            </a:lvl6pPr>
            <a:lvl7pPr marL="3200400" lvl="6" indent="-355600" algn="ctr">
              <a:lnSpc>
                <a:spcPct val="95000"/>
              </a:lnSpc>
              <a:spcBef>
                <a:spcPts val="600"/>
              </a:spcBef>
              <a:spcAft>
                <a:spcPts val="0"/>
              </a:spcAft>
              <a:buSzPts val="2000"/>
              <a:buFont typeface="Arial"/>
              <a:buChar char="​"/>
              <a:defRPr sz="2000"/>
            </a:lvl7pPr>
            <a:lvl8pPr marL="3657600" lvl="7" indent="-355600" algn="ctr">
              <a:lnSpc>
                <a:spcPct val="95000"/>
              </a:lnSpc>
              <a:spcBef>
                <a:spcPts val="600"/>
              </a:spcBef>
              <a:spcAft>
                <a:spcPts val="0"/>
              </a:spcAft>
              <a:buSzPts val="2000"/>
              <a:buFont typeface="Arial"/>
              <a:buChar char="​"/>
              <a:defRPr sz="2000"/>
            </a:lvl8pPr>
            <a:lvl9pPr marL="4114800" lvl="8" indent="-355600" algn="ctr">
              <a:lnSpc>
                <a:spcPct val="95000"/>
              </a:lnSpc>
              <a:spcBef>
                <a:spcPts val="600"/>
              </a:spcBef>
              <a:spcAft>
                <a:spcPts val="600"/>
              </a:spcAft>
              <a:buSzPts val="2000"/>
              <a:buFont typeface="Arial"/>
              <a:buChar char="​"/>
              <a:defRPr sz="2000"/>
            </a:lvl9pPr>
          </a:lstStyle>
          <a:p>
            <a:endParaRPr/>
          </a:p>
        </p:txBody>
      </p:sp>
      <p:sp>
        <p:nvSpPr>
          <p:cNvPr id="61" name="Google Shape;61;p1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492240"/>
            <a:ext cx="12192000" cy="365760"/>
          </a:xfrm>
          <a:prstGeom prst="rect">
            <a:avLst/>
          </a:prstGeom>
          <a:solidFill>
            <a:srgbClr val="5A87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1" name="Google Shape;11;p1"/>
          <p:cNvPicPr preferRelativeResize="0"/>
          <p:nvPr/>
        </p:nvPicPr>
        <p:blipFill rotWithShape="1">
          <a:blip r:embed="rId21">
            <a:alphaModFix/>
          </a:blip>
          <a:srcRect/>
          <a:stretch/>
        </p:blipFill>
        <p:spPr>
          <a:xfrm>
            <a:off x="169048" y="6533797"/>
            <a:ext cx="977624" cy="282646"/>
          </a:xfrm>
          <a:prstGeom prst="rect">
            <a:avLst/>
          </a:prstGeom>
          <a:noFill/>
          <a:ln>
            <a:noFill/>
          </a:ln>
        </p:spPr>
      </p:pic>
      <p:sp>
        <p:nvSpPr>
          <p:cNvPr id="12" name="Google Shape;12;p1"/>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000000"/>
              </a:buClr>
              <a:buSzPts val="3200"/>
              <a:buFont typeface="Century Gothic"/>
              <a:buNone/>
              <a:defRPr sz="32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419100" y="1562100"/>
            <a:ext cx="11353800" cy="4771912"/>
          </a:xfrm>
          <a:prstGeom prst="rect">
            <a:avLst/>
          </a:prstGeom>
          <a:noFill/>
          <a:ln>
            <a:noFill/>
          </a:ln>
        </p:spPr>
        <p:txBody>
          <a:bodyPr spcFirstLastPara="1" wrap="square" lIns="0" tIns="0" rIns="0" bIns="0" anchor="t" anchorCtr="0"/>
          <a:lstStyle>
            <a:lvl1pPr marL="457200" marR="0" lvl="0" indent="-406400" algn="l" rtl="0">
              <a:lnSpc>
                <a:spcPct val="95000"/>
              </a:lnSpc>
              <a:spcBef>
                <a:spcPts val="0"/>
              </a:spcBef>
              <a:spcAft>
                <a:spcPts val="0"/>
              </a:spcAft>
              <a:buClr>
                <a:schemeClr val="accent6"/>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C35EA4"/>
          </p15:clr>
        </p15:guide>
        <p15:guide id="2" pos="264">
          <p15:clr>
            <a:srgbClr val="C35EA4"/>
          </p15:clr>
        </p15:guide>
        <p15:guide id="3" pos="7416">
          <p15:clr>
            <a:srgbClr val="C35EA4"/>
          </p15:clr>
        </p15:guide>
        <p15:guide id="4" orient="horz" pos="984">
          <p15:clr>
            <a:srgbClr val="C35EA4"/>
          </p15:clr>
        </p15:guide>
        <p15:guide id="5" orient="horz" pos="3888">
          <p15:clr>
            <a:srgbClr val="C35EA4"/>
          </p15:clr>
        </p15:guide>
        <p15:guide id="6" orient="horz" pos="216">
          <p15:clr>
            <a:srgbClr val="C35EA4"/>
          </p15:clr>
        </p15:guide>
        <p15:guide id="7" orient="horz" pos="648">
          <p15:clr>
            <a:srgbClr val="C35EA4"/>
          </p15:clr>
        </p15:guide>
        <p15:guide id="8" orient="horz" pos="432">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9"/>
        <p:cNvGrpSpPr/>
        <p:nvPr/>
      </p:nvGrpSpPr>
      <p:grpSpPr>
        <a:xfrm>
          <a:off x="0" y="0"/>
          <a:ext cx="0" cy="0"/>
          <a:chOff x="0" y="0"/>
          <a:chExt cx="0" cy="0"/>
        </a:xfrm>
      </p:grpSpPr>
      <p:sp>
        <p:nvSpPr>
          <p:cNvPr id="130" name="Google Shape;130;p21"/>
          <p:cNvSpPr/>
          <p:nvPr/>
        </p:nvSpPr>
        <p:spPr>
          <a:xfrm>
            <a:off x="0" y="6492240"/>
            <a:ext cx="12192000" cy="365760"/>
          </a:xfrm>
          <a:prstGeom prst="rect">
            <a:avLst/>
          </a:prstGeom>
          <a:solidFill>
            <a:srgbClr val="5A87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31" name="Google Shape;131;p21"/>
          <p:cNvPicPr preferRelativeResize="0"/>
          <p:nvPr/>
        </p:nvPicPr>
        <p:blipFill rotWithShape="1">
          <a:blip r:embed="rId3">
            <a:alphaModFix/>
          </a:blip>
          <a:srcRect/>
          <a:stretch/>
        </p:blipFill>
        <p:spPr>
          <a:xfrm>
            <a:off x="169048" y="6533797"/>
            <a:ext cx="977624" cy="282646"/>
          </a:xfrm>
          <a:prstGeom prst="rect">
            <a:avLst/>
          </a:prstGeom>
          <a:noFill/>
          <a:ln>
            <a:noFill/>
          </a:ln>
        </p:spPr>
      </p:pic>
      <p:sp>
        <p:nvSpPr>
          <p:cNvPr id="132" name="Google Shape;132;p21"/>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000000"/>
              </a:buClr>
              <a:buSzPts val="3200"/>
              <a:buFont typeface="Century Gothic"/>
              <a:buNone/>
              <a:defRPr sz="32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21"/>
          <p:cNvSpPr txBox="1">
            <a:spLocks noGrp="1"/>
          </p:cNvSpPr>
          <p:nvPr>
            <p:ph type="body" idx="1"/>
          </p:nvPr>
        </p:nvSpPr>
        <p:spPr>
          <a:xfrm>
            <a:off x="419100" y="1562100"/>
            <a:ext cx="11353800" cy="4771912"/>
          </a:xfrm>
          <a:prstGeom prst="rect">
            <a:avLst/>
          </a:prstGeom>
          <a:noFill/>
          <a:ln>
            <a:noFill/>
          </a:ln>
        </p:spPr>
        <p:txBody>
          <a:bodyPr spcFirstLastPara="1" wrap="square" lIns="0" tIns="0" rIns="0" bIns="0" anchor="t" anchorCtr="0"/>
          <a:lstStyle>
            <a:lvl1pPr marL="457200" marR="0" lvl="0" indent="-406400" algn="l" rtl="0">
              <a:lnSpc>
                <a:spcPct val="95000"/>
              </a:lnSpc>
              <a:spcBef>
                <a:spcPts val="0"/>
              </a:spcBef>
              <a:spcAft>
                <a:spcPts val="0"/>
              </a:spcAft>
              <a:buClr>
                <a:schemeClr val="accent6"/>
              </a:buClr>
              <a:buSzPts val="2800"/>
              <a:buFont typeface="Arial"/>
              <a:buChar char="•"/>
              <a:defRPr sz="28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5000"/>
              </a:lnSpc>
              <a:spcBef>
                <a:spcPts val="600"/>
              </a:spcBef>
              <a:spcAft>
                <a:spcPts val="0"/>
              </a:spcAft>
              <a:buClr>
                <a:schemeClr val="accent6"/>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2pPr>
            <a:lvl3pPr marL="1371600" marR="0" lvl="2"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3pPr>
            <a:lvl4pPr marL="1828800" marR="0" lvl="3"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4pPr>
            <a:lvl5pPr marL="2286000" marR="0" lvl="4"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5pPr>
            <a:lvl6pPr marL="2743200" marR="0" lvl="5"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6pPr>
            <a:lvl7pPr marL="3200400" marR="0" lvl="6"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7pPr>
            <a:lvl8pPr marL="3657600" marR="0" lvl="7"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8pPr>
            <a:lvl9pPr marL="4114800" marR="0" lvl="8" indent="-355600" algn="l" rtl="0">
              <a:lnSpc>
                <a:spcPct val="95000"/>
              </a:lnSpc>
              <a:spcBef>
                <a:spcPts val="600"/>
              </a:spcBef>
              <a:spcAft>
                <a:spcPts val="60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2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C35EA4"/>
          </p15:clr>
        </p15:guide>
        <p15:guide id="2" pos="264">
          <p15:clr>
            <a:srgbClr val="C35EA4"/>
          </p15:clr>
        </p15:guide>
        <p15:guide id="3" pos="7416">
          <p15:clr>
            <a:srgbClr val="C35EA4"/>
          </p15:clr>
        </p15:guide>
        <p15:guide id="4" orient="horz" pos="984">
          <p15:clr>
            <a:srgbClr val="C35EA4"/>
          </p15:clr>
        </p15:guide>
        <p15:guide id="5" orient="horz" pos="3888">
          <p15:clr>
            <a:srgbClr val="C35EA4"/>
          </p15:clr>
        </p15:guide>
        <p15:guide id="6" orient="horz" pos="216">
          <p15:clr>
            <a:srgbClr val="C35EA4"/>
          </p15:clr>
        </p15:guide>
        <p15:guide id="7" orient="horz" pos="648">
          <p15:clr>
            <a:srgbClr val="C35EA4"/>
          </p15:clr>
        </p15:guide>
        <p15:guide id="8" orient="horz" pos="432">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3600"/>
              <a:buFont typeface="Century Gothic"/>
              <a:buNone/>
            </a:pPr>
            <a:r>
              <a:rPr lang="en-IE"/>
              <a:t>QAD Supplier Portal: Supplier Schedules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Schedules View, Visual Indicators</a:t>
            </a:r>
            <a:endParaRPr/>
          </a:p>
        </p:txBody>
      </p:sp>
      <p:sp>
        <p:nvSpPr>
          <p:cNvPr id="271" name="Google Shape;271;p32"/>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272" name="Google Shape;272;p32"/>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10</a:t>
            </a:fld>
            <a:endParaRPr/>
          </a:p>
        </p:txBody>
      </p:sp>
      <p:pic>
        <p:nvPicPr>
          <p:cNvPr id="273" name="Google Shape;273;p32" descr="Supplier-Schedules.jpg"/>
          <p:cNvPicPr preferRelativeResize="0"/>
          <p:nvPr/>
        </p:nvPicPr>
        <p:blipFill rotWithShape="1">
          <a:blip r:embed="rId3">
            <a:alphaModFix/>
          </a:blip>
          <a:srcRect/>
          <a:stretch/>
        </p:blipFill>
        <p:spPr>
          <a:xfrm>
            <a:off x="289347" y="1636467"/>
            <a:ext cx="8766893" cy="3606718"/>
          </a:xfrm>
          <a:prstGeom prst="rect">
            <a:avLst/>
          </a:prstGeom>
          <a:noFill/>
          <a:ln>
            <a:noFill/>
          </a:ln>
        </p:spPr>
      </p:pic>
      <p:sp>
        <p:nvSpPr>
          <p:cNvPr id="274" name="Google Shape;274;p32"/>
          <p:cNvSpPr txBox="1"/>
          <p:nvPr/>
        </p:nvSpPr>
        <p:spPr>
          <a:xfrm>
            <a:off x="1105383" y="5551239"/>
            <a:ext cx="2010427" cy="523220"/>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Icons show the release status</a:t>
            </a:r>
            <a:endParaRPr sz="1400" b="0" i="0" u="none" strike="noStrike" cap="none">
              <a:solidFill>
                <a:schemeClr val="dk1"/>
              </a:solidFill>
              <a:latin typeface="Century Gothic"/>
              <a:ea typeface="Century Gothic"/>
              <a:cs typeface="Century Gothic"/>
              <a:sym typeface="Century Gothic"/>
            </a:endParaRPr>
          </a:p>
        </p:txBody>
      </p:sp>
      <p:cxnSp>
        <p:nvCxnSpPr>
          <p:cNvPr id="275" name="Google Shape;275;p32"/>
          <p:cNvCxnSpPr/>
          <p:nvPr/>
        </p:nvCxnSpPr>
        <p:spPr>
          <a:xfrm rot="10800000" flipH="1">
            <a:off x="1613383" y="5073878"/>
            <a:ext cx="355600" cy="477361"/>
          </a:xfrm>
          <a:prstGeom prst="straightConnector1">
            <a:avLst/>
          </a:prstGeom>
          <a:noFill/>
          <a:ln w="28575" cap="flat" cmpd="sng">
            <a:solidFill>
              <a:srgbClr val="366092"/>
            </a:solidFill>
            <a:prstDash val="solid"/>
            <a:round/>
            <a:headEnd type="none" w="sm" len="sm"/>
            <a:tailEnd type="stealth" w="med" len="med"/>
          </a:ln>
        </p:spPr>
      </p:cxnSp>
      <p:sp>
        <p:nvSpPr>
          <p:cNvPr id="276" name="Google Shape;276;p32"/>
          <p:cNvSpPr txBox="1"/>
          <p:nvPr/>
        </p:nvSpPr>
        <p:spPr>
          <a:xfrm>
            <a:off x="6298094" y="1243325"/>
            <a:ext cx="2428462" cy="710833"/>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entury Gothic"/>
              <a:buNone/>
            </a:pPr>
            <a:r>
              <a:rPr lang="en-IE" sz="1400" b="0" i="0" u="none" strike="noStrike" cap="none" dirty="0">
                <a:solidFill>
                  <a:schemeClr val="dk1"/>
                </a:solidFill>
                <a:latin typeface="Century Gothic"/>
                <a:ea typeface="Century Gothic"/>
                <a:cs typeface="Century Gothic"/>
                <a:sym typeface="Century Gothic"/>
              </a:rPr>
              <a:t>A green cell indicates Firm required quantities, if Firm schedules are used.</a:t>
            </a:r>
            <a:endParaRPr sz="1400" b="0" i="0" u="none" strike="noStrike" cap="none" dirty="0">
              <a:solidFill>
                <a:schemeClr val="dk1"/>
              </a:solidFill>
              <a:latin typeface="Century Gothic"/>
              <a:ea typeface="Century Gothic"/>
              <a:cs typeface="Century Gothic"/>
              <a:sym typeface="Century Gothic"/>
            </a:endParaRPr>
          </a:p>
        </p:txBody>
      </p:sp>
      <p:cxnSp>
        <p:nvCxnSpPr>
          <p:cNvPr id="277" name="Google Shape;277;p32"/>
          <p:cNvCxnSpPr>
            <a:cxnSpLocks/>
            <a:endCxn id="276" idx="2"/>
          </p:cNvCxnSpPr>
          <p:nvPr/>
        </p:nvCxnSpPr>
        <p:spPr>
          <a:xfrm flipH="1" flipV="1">
            <a:off x="7512325" y="1954158"/>
            <a:ext cx="154058" cy="908312"/>
          </a:xfrm>
          <a:prstGeom prst="straightConnector1">
            <a:avLst/>
          </a:prstGeom>
          <a:noFill/>
          <a:ln w="28575" cap="flat" cmpd="sng">
            <a:solidFill>
              <a:srgbClr val="366092"/>
            </a:solidFill>
            <a:prstDash val="solid"/>
            <a:round/>
            <a:headEnd type="stealth" w="med" len="med"/>
            <a:tailEnd type="none" w="sm" len="sm"/>
          </a:ln>
        </p:spPr>
      </p:cxnSp>
      <p:pic>
        <p:nvPicPr>
          <p:cNvPr id="278" name="Google Shape;278;p32" descr="Active-Inactive-Schedule-Status.jpg"/>
          <p:cNvPicPr preferRelativeResize="0"/>
          <p:nvPr/>
        </p:nvPicPr>
        <p:blipFill rotWithShape="1">
          <a:blip r:embed="rId4">
            <a:alphaModFix/>
          </a:blip>
          <a:srcRect/>
          <a:stretch/>
        </p:blipFill>
        <p:spPr>
          <a:xfrm>
            <a:off x="3180521" y="5530706"/>
            <a:ext cx="1164949" cy="6135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Schedules Detailed View</a:t>
            </a:r>
            <a:endParaRPr/>
          </a:p>
        </p:txBody>
      </p:sp>
      <p:sp>
        <p:nvSpPr>
          <p:cNvPr id="285" name="Google Shape;285;p33"/>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286" name="Google Shape;286;p33"/>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11</a:t>
            </a:fld>
            <a:endParaRPr/>
          </a:p>
        </p:txBody>
      </p:sp>
      <p:pic>
        <p:nvPicPr>
          <p:cNvPr id="287" name="Google Shape;287;p33" descr="Schedules-Detail-View-Main.png"/>
          <p:cNvPicPr preferRelativeResize="0"/>
          <p:nvPr/>
        </p:nvPicPr>
        <p:blipFill rotWithShape="1">
          <a:blip r:embed="rId3">
            <a:alphaModFix/>
          </a:blip>
          <a:srcRect/>
          <a:stretch/>
        </p:blipFill>
        <p:spPr>
          <a:xfrm>
            <a:off x="529062" y="1316182"/>
            <a:ext cx="6406367" cy="3395192"/>
          </a:xfrm>
          <a:prstGeom prst="rect">
            <a:avLst/>
          </a:prstGeom>
          <a:noFill/>
          <a:ln>
            <a:noFill/>
          </a:ln>
        </p:spPr>
      </p:pic>
      <p:pic>
        <p:nvPicPr>
          <p:cNvPr id="288" name="Google Shape;288;p33" descr="Schedules-Detail-View-Release-Line.png"/>
          <p:cNvPicPr preferRelativeResize="0"/>
          <p:nvPr/>
        </p:nvPicPr>
        <p:blipFill rotWithShape="1">
          <a:blip r:embed="rId4">
            <a:alphaModFix/>
          </a:blip>
          <a:srcRect/>
          <a:stretch/>
        </p:blipFill>
        <p:spPr>
          <a:xfrm>
            <a:off x="686286" y="4848927"/>
            <a:ext cx="6083306" cy="1188622"/>
          </a:xfrm>
          <a:prstGeom prst="rect">
            <a:avLst/>
          </a:prstGeom>
          <a:noFill/>
          <a:ln>
            <a:noFill/>
          </a:ln>
        </p:spPr>
      </p:pic>
      <p:sp>
        <p:nvSpPr>
          <p:cNvPr id="289" name="Google Shape;289;p33"/>
          <p:cNvSpPr txBox="1"/>
          <p:nvPr/>
        </p:nvSpPr>
        <p:spPr>
          <a:xfrm>
            <a:off x="6154545" y="1777645"/>
            <a:ext cx="2385391" cy="523220"/>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Accessed by double-clicking a schedule line</a:t>
            </a:r>
            <a:endParaRPr sz="1400" b="0" i="0" u="none" strike="noStrike" cap="none">
              <a:solidFill>
                <a:schemeClr val="dk1"/>
              </a:solidFill>
              <a:latin typeface="Century Gothic"/>
              <a:ea typeface="Century Gothic"/>
              <a:cs typeface="Century Gothic"/>
              <a:sym typeface="Century Gothic"/>
            </a:endParaRPr>
          </a:p>
        </p:txBody>
      </p:sp>
      <p:sp>
        <p:nvSpPr>
          <p:cNvPr id="290" name="Google Shape;290;p33"/>
          <p:cNvSpPr txBox="1"/>
          <p:nvPr/>
        </p:nvSpPr>
        <p:spPr>
          <a:xfrm>
            <a:off x="6301409" y="4449764"/>
            <a:ext cx="2385391" cy="523220"/>
          </a:xfrm>
          <a:prstGeom prst="rect">
            <a:avLst/>
          </a:prstGeom>
          <a:solidFill>
            <a:srgbClr val="EFF9FF"/>
          </a:solidFill>
          <a:ln w="28575" cap="flat" cmpd="sng">
            <a:solidFill>
              <a:srgbClr val="36609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Detailed data, organized by panels</a:t>
            </a:r>
            <a:endParaRPr sz="1400" b="0" i="0" u="none" strike="noStrike" cap="none">
              <a:solidFill>
                <a:schemeClr val="dk1"/>
              </a:solidFill>
              <a:latin typeface="Century Gothic"/>
              <a:ea typeface="Century Gothic"/>
              <a:cs typeface="Century Gothic"/>
              <a:sym typeface="Century Gothic"/>
            </a:endParaRPr>
          </a:p>
        </p:txBody>
      </p:sp>
      <p:sp>
        <p:nvSpPr>
          <p:cNvPr id="291" name="Google Shape;291;p33"/>
          <p:cNvSpPr/>
          <p:nvPr/>
        </p:nvSpPr>
        <p:spPr>
          <a:xfrm>
            <a:off x="789147" y="3018160"/>
            <a:ext cx="643199" cy="274960"/>
          </a:xfrm>
          <a:prstGeom prst="ellipse">
            <a:avLst/>
          </a:prstGeom>
          <a:noFill/>
          <a:ln w="254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92" name="Google Shape;292;p33"/>
          <p:cNvSpPr/>
          <p:nvPr/>
        </p:nvSpPr>
        <p:spPr>
          <a:xfrm>
            <a:off x="577066" y="2064328"/>
            <a:ext cx="643199" cy="274960"/>
          </a:xfrm>
          <a:prstGeom prst="ellipse">
            <a:avLst/>
          </a:prstGeom>
          <a:noFill/>
          <a:ln w="254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rgbClr val="FF0000"/>
              </a:solidFill>
              <a:latin typeface="Century Gothic"/>
              <a:ea typeface="Century Gothic"/>
              <a:cs typeface="Century Gothic"/>
              <a:sym typeface="Century Gothic"/>
            </a:endParaRPr>
          </a:p>
        </p:txBody>
      </p:sp>
      <p:sp>
        <p:nvSpPr>
          <p:cNvPr id="293" name="Google Shape;293;p33"/>
          <p:cNvSpPr/>
          <p:nvPr/>
        </p:nvSpPr>
        <p:spPr>
          <a:xfrm>
            <a:off x="737991" y="4821382"/>
            <a:ext cx="1301824" cy="274960"/>
          </a:xfrm>
          <a:prstGeom prst="ellipse">
            <a:avLst/>
          </a:prstGeom>
          <a:noFill/>
          <a:ln w="254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Schedules View, Drill-Down Links</a:t>
            </a:r>
            <a:endParaRPr/>
          </a:p>
        </p:txBody>
      </p:sp>
      <p:sp>
        <p:nvSpPr>
          <p:cNvPr id="300" name="Google Shape;300;p34"/>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01" name="Google Shape;301;p34"/>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12</a:t>
            </a:fld>
            <a:endParaRPr/>
          </a:p>
        </p:txBody>
      </p:sp>
      <p:pic>
        <p:nvPicPr>
          <p:cNvPr id="302" name="Google Shape;302;p34" descr="Schedules-Drill-Down-Links.png"/>
          <p:cNvPicPr preferRelativeResize="0"/>
          <p:nvPr/>
        </p:nvPicPr>
        <p:blipFill rotWithShape="1">
          <a:blip r:embed="rId3">
            <a:alphaModFix/>
          </a:blip>
          <a:srcRect/>
          <a:stretch/>
        </p:blipFill>
        <p:spPr>
          <a:xfrm>
            <a:off x="262946" y="1655277"/>
            <a:ext cx="3361905" cy="2000000"/>
          </a:xfrm>
          <a:prstGeom prst="rect">
            <a:avLst/>
          </a:prstGeom>
          <a:noFill/>
          <a:ln>
            <a:noFill/>
          </a:ln>
        </p:spPr>
      </p:pic>
      <p:pic>
        <p:nvPicPr>
          <p:cNvPr id="303" name="Google Shape;303;p34" descr="Site-Drill-Down.png"/>
          <p:cNvPicPr preferRelativeResize="0"/>
          <p:nvPr/>
        </p:nvPicPr>
        <p:blipFill rotWithShape="1">
          <a:blip r:embed="rId4">
            <a:alphaModFix/>
          </a:blip>
          <a:srcRect/>
          <a:stretch/>
        </p:blipFill>
        <p:spPr>
          <a:xfrm>
            <a:off x="414303" y="4078380"/>
            <a:ext cx="4900779" cy="2230952"/>
          </a:xfrm>
          <a:prstGeom prst="rect">
            <a:avLst/>
          </a:prstGeom>
          <a:noFill/>
          <a:ln>
            <a:noFill/>
          </a:ln>
        </p:spPr>
      </p:pic>
      <p:pic>
        <p:nvPicPr>
          <p:cNvPr id="304" name="Google Shape;304;p34" descr="Items-Drill-Down.png"/>
          <p:cNvPicPr preferRelativeResize="0"/>
          <p:nvPr/>
        </p:nvPicPr>
        <p:blipFill rotWithShape="1">
          <a:blip r:embed="rId5">
            <a:alphaModFix/>
          </a:blip>
          <a:srcRect/>
          <a:stretch/>
        </p:blipFill>
        <p:spPr>
          <a:xfrm>
            <a:off x="4054053" y="3375960"/>
            <a:ext cx="4804188" cy="2112438"/>
          </a:xfrm>
          <a:prstGeom prst="rect">
            <a:avLst/>
          </a:prstGeom>
          <a:noFill/>
          <a:ln>
            <a:noFill/>
          </a:ln>
        </p:spPr>
      </p:pic>
      <p:pic>
        <p:nvPicPr>
          <p:cNvPr id="305" name="Google Shape;305;p34" descr="OrdersDrill-Down.jpg"/>
          <p:cNvPicPr preferRelativeResize="0"/>
          <p:nvPr/>
        </p:nvPicPr>
        <p:blipFill rotWithShape="1">
          <a:blip r:embed="rId6">
            <a:alphaModFix/>
          </a:blip>
          <a:srcRect/>
          <a:stretch/>
        </p:blipFill>
        <p:spPr>
          <a:xfrm>
            <a:off x="3755117" y="1645949"/>
            <a:ext cx="5388883" cy="1624589"/>
          </a:xfrm>
          <a:prstGeom prst="rect">
            <a:avLst/>
          </a:prstGeom>
          <a:noFill/>
          <a:ln>
            <a:noFill/>
          </a:ln>
        </p:spPr>
      </p:pic>
      <p:cxnSp>
        <p:nvCxnSpPr>
          <p:cNvPr id="306" name="Google Shape;306;p34"/>
          <p:cNvCxnSpPr/>
          <p:nvPr/>
        </p:nvCxnSpPr>
        <p:spPr>
          <a:xfrm>
            <a:off x="2404297" y="2218859"/>
            <a:ext cx="1387500" cy="837600"/>
          </a:xfrm>
          <a:prstGeom prst="bentConnector3">
            <a:avLst>
              <a:gd name="adj1" fmla="val 50003"/>
            </a:avLst>
          </a:prstGeom>
          <a:noFill/>
          <a:ln w="28575" cap="flat" cmpd="sng">
            <a:solidFill>
              <a:srgbClr val="366092"/>
            </a:solidFill>
            <a:prstDash val="solid"/>
            <a:round/>
            <a:headEnd type="none" w="sm" len="sm"/>
            <a:tailEnd type="stealth" w="med" len="med"/>
          </a:ln>
        </p:spPr>
      </p:cxnSp>
      <p:cxnSp>
        <p:nvCxnSpPr>
          <p:cNvPr id="307" name="Google Shape;307;p34"/>
          <p:cNvCxnSpPr/>
          <p:nvPr/>
        </p:nvCxnSpPr>
        <p:spPr>
          <a:xfrm rot="-5400000" flipH="1">
            <a:off x="479623" y="3663950"/>
            <a:ext cx="1438800" cy="965700"/>
          </a:xfrm>
          <a:prstGeom prst="bentConnector3">
            <a:avLst>
              <a:gd name="adj1" fmla="val 49998"/>
            </a:avLst>
          </a:prstGeom>
          <a:noFill/>
          <a:ln w="28575" cap="flat" cmpd="sng">
            <a:solidFill>
              <a:srgbClr val="366092"/>
            </a:solidFill>
            <a:prstDash val="solid"/>
            <a:round/>
            <a:headEnd type="none" w="sm" len="sm"/>
            <a:tailEnd type="stealth" w="med" len="med"/>
          </a:ln>
        </p:spPr>
      </p:cxnSp>
      <p:cxnSp>
        <p:nvCxnSpPr>
          <p:cNvPr id="308" name="Google Shape;308;p34"/>
          <p:cNvCxnSpPr/>
          <p:nvPr/>
        </p:nvCxnSpPr>
        <p:spPr>
          <a:xfrm>
            <a:off x="1298064" y="2711228"/>
            <a:ext cx="2775300" cy="1259700"/>
          </a:xfrm>
          <a:prstGeom prst="bentConnector3">
            <a:avLst>
              <a:gd name="adj1" fmla="val 49998"/>
            </a:avLst>
          </a:prstGeom>
          <a:noFill/>
          <a:ln w="28575" cap="flat" cmpd="sng">
            <a:solidFill>
              <a:srgbClr val="366092"/>
            </a:solidFill>
            <a:prstDash val="solid"/>
            <a:round/>
            <a:headEnd type="none" w="sm" len="sm"/>
            <a:tailEnd type="stealth" w="med" len="med"/>
          </a:ln>
        </p:spPr>
      </p:cxnSp>
      <p:sp>
        <p:nvSpPr>
          <p:cNvPr id="309" name="Google Shape;309;p34"/>
          <p:cNvSpPr txBox="1"/>
          <p:nvPr/>
        </p:nvSpPr>
        <p:spPr>
          <a:xfrm>
            <a:off x="6151952" y="4729018"/>
            <a:ext cx="2184400" cy="1200329"/>
          </a:xfrm>
          <a:prstGeom prst="rect">
            <a:avLst/>
          </a:prstGeom>
          <a:solidFill>
            <a:srgbClr val="EFF9FF"/>
          </a:solidFill>
          <a:ln w="28575" cap="flat" cmpd="sng">
            <a:solidFill>
              <a:srgbClr val="36609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IE" sz="1800" b="0" i="0" u="none" strike="noStrike" cap="none">
                <a:solidFill>
                  <a:schemeClr val="dk1"/>
                </a:solidFill>
                <a:latin typeface="Arial"/>
                <a:ea typeface="Arial"/>
                <a:cs typeface="Arial"/>
                <a:sym typeface="Arial"/>
              </a:rPr>
              <a:t>Double-click the row that you want to view in more detail.</a:t>
            </a:r>
            <a:endParaRPr sz="1800" b="0" i="0" u="none" strike="noStrike" cap="none">
              <a:solidFill>
                <a:schemeClr val="dk1"/>
              </a:solidFill>
              <a:latin typeface="Century Gothic"/>
              <a:ea typeface="Century Gothic"/>
              <a:cs typeface="Century Gothic"/>
              <a:sym typeface="Century Gothic"/>
            </a:endParaRPr>
          </a:p>
        </p:txBody>
      </p:sp>
      <p:sp>
        <p:nvSpPr>
          <p:cNvPr id="310" name="Google Shape;310;p34"/>
          <p:cNvSpPr/>
          <p:nvPr/>
        </p:nvSpPr>
        <p:spPr>
          <a:xfrm>
            <a:off x="3240157" y="3147390"/>
            <a:ext cx="298174" cy="271669"/>
          </a:xfrm>
          <a:prstGeom prst="rect">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dirty="0"/>
              <a:t>Schedules View, Printing</a:t>
            </a:r>
            <a:endParaRPr dirty="0"/>
          </a:p>
        </p:txBody>
      </p:sp>
      <p:sp>
        <p:nvSpPr>
          <p:cNvPr id="300" name="Google Shape;300;p34"/>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01" name="Google Shape;301;p34"/>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13</a:t>
            </a:fld>
            <a:endParaRPr/>
          </a:p>
        </p:txBody>
      </p:sp>
      <p:pic>
        <p:nvPicPr>
          <p:cNvPr id="2" name="Picture 1">
            <a:extLst>
              <a:ext uri="{FF2B5EF4-FFF2-40B4-BE49-F238E27FC236}">
                <a16:creationId xmlns:a16="http://schemas.microsoft.com/office/drawing/2014/main" id="{CD18CA67-E072-46F0-A2B6-B026EC6DE722}"/>
              </a:ext>
            </a:extLst>
          </p:cNvPr>
          <p:cNvPicPr>
            <a:picLocks noChangeAspect="1"/>
          </p:cNvPicPr>
          <p:nvPr/>
        </p:nvPicPr>
        <p:blipFill>
          <a:blip r:embed="rId3"/>
          <a:stretch>
            <a:fillRect/>
          </a:stretch>
        </p:blipFill>
        <p:spPr>
          <a:xfrm>
            <a:off x="0" y="1577009"/>
            <a:ext cx="12192000" cy="4600047"/>
          </a:xfrm>
          <a:prstGeom prst="rect">
            <a:avLst/>
          </a:prstGeom>
        </p:spPr>
      </p:pic>
      <p:sp>
        <p:nvSpPr>
          <p:cNvPr id="4" name="TextBox 3">
            <a:extLst>
              <a:ext uri="{FF2B5EF4-FFF2-40B4-BE49-F238E27FC236}">
                <a16:creationId xmlns:a16="http://schemas.microsoft.com/office/drawing/2014/main" id="{389482A6-8E00-4756-B0B6-D6C4BBDF0FBB}"/>
              </a:ext>
            </a:extLst>
          </p:cNvPr>
          <p:cNvSpPr txBox="1"/>
          <p:nvPr/>
        </p:nvSpPr>
        <p:spPr>
          <a:xfrm>
            <a:off x="6361043" y="213366"/>
            <a:ext cx="5088835" cy="523220"/>
          </a:xfrm>
          <a:prstGeom prst="rect">
            <a:avLst/>
          </a:prstGeom>
          <a:noFill/>
          <a:ln>
            <a:solidFill>
              <a:schemeClr val="bg2"/>
            </a:solidFill>
          </a:ln>
        </p:spPr>
        <p:txBody>
          <a:bodyPr wrap="square" rtlCol="0">
            <a:spAutoFit/>
          </a:bodyPr>
          <a:lstStyle/>
          <a:p>
            <a:r>
              <a:rPr lang="en-US" dirty="0"/>
              <a:t>Click on Drill Down links then Supplier Schedule Print.  Set and filter for the desired information and print type.</a:t>
            </a:r>
          </a:p>
        </p:txBody>
      </p:sp>
      <p:cxnSp>
        <p:nvCxnSpPr>
          <p:cNvPr id="6" name="Straight Arrow Connector 5">
            <a:extLst>
              <a:ext uri="{FF2B5EF4-FFF2-40B4-BE49-F238E27FC236}">
                <a16:creationId xmlns:a16="http://schemas.microsoft.com/office/drawing/2014/main" id="{2B309801-3047-4EAD-BB4C-4BCE3433590A}"/>
              </a:ext>
            </a:extLst>
          </p:cNvPr>
          <p:cNvCxnSpPr>
            <a:stCxn id="4" idx="2"/>
          </p:cNvCxnSpPr>
          <p:nvPr/>
        </p:nvCxnSpPr>
        <p:spPr>
          <a:xfrm>
            <a:off x="8905461" y="736586"/>
            <a:ext cx="3101009" cy="2583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9557D58-D3F4-450C-840A-879101F624DE}"/>
              </a:ext>
            </a:extLst>
          </p:cNvPr>
          <p:cNvCxnSpPr/>
          <p:nvPr/>
        </p:nvCxnSpPr>
        <p:spPr>
          <a:xfrm flipH="1">
            <a:off x="10455965" y="3429000"/>
            <a:ext cx="1550505" cy="1586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665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14</a:t>
            </a:fld>
            <a:endParaRPr/>
          </a:p>
        </p:txBody>
      </p:sp>
      <p:sp>
        <p:nvSpPr>
          <p:cNvPr id="316" name="Google Shape;316;p35"/>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457200" lvl="0" indent="-406400" algn="l" rtl="0">
              <a:lnSpc>
                <a:spcPct val="115000"/>
              </a:lnSpc>
              <a:spcBef>
                <a:spcPts val="0"/>
              </a:spcBef>
              <a:spcAft>
                <a:spcPts val="0"/>
              </a:spcAft>
              <a:buClr>
                <a:srgbClr val="4E4E4E"/>
              </a:buClr>
              <a:buSzPts val="2800"/>
              <a:buChar char="•"/>
            </a:pPr>
            <a:r>
              <a:rPr lang="en-IE">
                <a:solidFill>
                  <a:schemeClr val="dk1"/>
                </a:solidFill>
              </a:rPr>
              <a:t>Policies in Supplier Portal non-CI Web UI</a:t>
            </a:r>
            <a:endParaRPr/>
          </a:p>
          <a:p>
            <a:pPr marL="457200" lvl="0" indent="-381000" algn="l" rtl="0">
              <a:lnSpc>
                <a:spcPct val="115000"/>
              </a:lnSpc>
              <a:spcBef>
                <a:spcPts val="0"/>
              </a:spcBef>
              <a:spcAft>
                <a:spcPts val="0"/>
              </a:spcAft>
              <a:buClr>
                <a:srgbClr val="4E4E4E"/>
              </a:buClr>
              <a:buSzPts val="2400"/>
              <a:buChar char="•"/>
            </a:pPr>
            <a:r>
              <a:rPr lang="en-IE">
                <a:solidFill>
                  <a:schemeClr val="dk1"/>
                </a:solidFill>
              </a:rPr>
              <a:t>Maintained in Admin &gt;&gt; Company &gt;&gt; Company Maintenance &gt;&gt; Policies</a:t>
            </a:r>
            <a:endParaRPr/>
          </a:p>
          <a:p>
            <a:pPr marL="914400" lvl="1" indent="-381000" algn="l" rtl="0">
              <a:lnSpc>
                <a:spcPct val="115000"/>
              </a:lnSpc>
              <a:spcBef>
                <a:spcPts val="0"/>
              </a:spcBef>
              <a:spcAft>
                <a:spcPts val="0"/>
              </a:spcAft>
              <a:buClr>
                <a:srgbClr val="4E4E4E"/>
              </a:buClr>
              <a:buSzPts val="2400"/>
              <a:buChar char="-"/>
            </a:pPr>
            <a:r>
              <a:rPr lang="en-IE">
                <a:solidFill>
                  <a:schemeClr val="dk1"/>
                </a:solidFill>
              </a:rPr>
              <a:t>Update Cumulative Receipt Quantity Method Policy</a:t>
            </a:r>
            <a:endParaRPr/>
          </a:p>
          <a:p>
            <a:pPr marL="914400" lvl="1" indent="-381000" algn="l" rtl="0">
              <a:lnSpc>
                <a:spcPct val="115000"/>
              </a:lnSpc>
              <a:spcBef>
                <a:spcPts val="0"/>
              </a:spcBef>
              <a:spcAft>
                <a:spcPts val="0"/>
              </a:spcAft>
              <a:buClr>
                <a:srgbClr val="4E4E4E"/>
              </a:buClr>
              <a:buSzPts val="2400"/>
              <a:buChar char="-"/>
            </a:pPr>
            <a:r>
              <a:rPr lang="en-IE">
                <a:solidFill>
                  <a:schemeClr val="dk1"/>
                </a:solidFill>
              </a:rPr>
              <a:t>Recalculate Ship Date Policy</a:t>
            </a:r>
            <a:endParaRPr/>
          </a:p>
          <a:p>
            <a:pPr marL="287338" lvl="0" indent="-109538" algn="l" rtl="0">
              <a:lnSpc>
                <a:spcPct val="95000"/>
              </a:lnSpc>
              <a:spcBef>
                <a:spcPts val="0"/>
              </a:spcBef>
              <a:spcAft>
                <a:spcPts val="0"/>
              </a:spcAft>
              <a:buSzPts val="2800"/>
              <a:buNone/>
            </a:pPr>
            <a:endParaRPr/>
          </a:p>
        </p:txBody>
      </p:sp>
      <p:sp>
        <p:nvSpPr>
          <p:cNvPr id="317" name="Google Shape;317;p35"/>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18" name="Google Shape;318;p35"/>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solidFill>
                  <a:schemeClr val="dk1"/>
                </a:solidFill>
              </a:rPr>
              <a:t>Key Settings for the Schedules View</a:t>
            </a:r>
            <a:endParaRPr>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6"/>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15</a:t>
            </a:fld>
            <a:endParaRPr/>
          </a:p>
        </p:txBody>
      </p:sp>
      <p:sp>
        <p:nvSpPr>
          <p:cNvPr id="325" name="Google Shape;325;p36"/>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287338" lvl="0" indent="-287338" algn="l" rtl="0">
              <a:lnSpc>
                <a:spcPct val="95000"/>
              </a:lnSpc>
              <a:spcBef>
                <a:spcPts val="0"/>
              </a:spcBef>
              <a:spcAft>
                <a:spcPts val="0"/>
              </a:spcAft>
              <a:buSzPts val="2800"/>
              <a:buChar char="•"/>
            </a:pPr>
            <a:r>
              <a:rPr lang="en-IE" dirty="0"/>
              <a:t>Specifies how the Cum Receipt Qty value is determined -- from receipts or from schedules.</a:t>
            </a:r>
            <a:endParaRPr dirty="0"/>
          </a:p>
          <a:p>
            <a:pPr marL="287338" lvl="0" indent="-109538" algn="l" rtl="0">
              <a:lnSpc>
                <a:spcPct val="95000"/>
              </a:lnSpc>
              <a:spcBef>
                <a:spcPts val="600"/>
              </a:spcBef>
              <a:spcAft>
                <a:spcPts val="0"/>
              </a:spcAft>
              <a:buSzPts val="2800"/>
              <a:buNone/>
            </a:pPr>
            <a:endParaRPr dirty="0"/>
          </a:p>
        </p:txBody>
      </p:sp>
      <p:sp>
        <p:nvSpPr>
          <p:cNvPr id="326" name="Google Shape;326;p36"/>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27" name="Google Shape;327;p36"/>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Update Cum Receipt Qty Method</a:t>
            </a:r>
            <a:endParaRPr/>
          </a:p>
        </p:txBody>
      </p:sp>
      <p:pic>
        <p:nvPicPr>
          <p:cNvPr id="328" name="Google Shape;328;p36"/>
          <p:cNvPicPr preferRelativeResize="0"/>
          <p:nvPr/>
        </p:nvPicPr>
        <p:blipFill rotWithShape="1">
          <a:blip r:embed="rId3">
            <a:alphaModFix/>
          </a:blip>
          <a:srcRect/>
          <a:stretch/>
        </p:blipFill>
        <p:spPr>
          <a:xfrm>
            <a:off x="887951" y="3026925"/>
            <a:ext cx="6034699" cy="428700"/>
          </a:xfrm>
          <a:prstGeom prst="rect">
            <a:avLst/>
          </a:prstGeom>
          <a:noFill/>
          <a:ln>
            <a:noFill/>
          </a:ln>
        </p:spPr>
      </p:pic>
      <p:pic>
        <p:nvPicPr>
          <p:cNvPr id="329" name="Google Shape;329;p36"/>
          <p:cNvPicPr preferRelativeResize="0"/>
          <p:nvPr/>
        </p:nvPicPr>
        <p:blipFill rotWithShape="1">
          <a:blip r:embed="rId4">
            <a:alphaModFix/>
          </a:blip>
          <a:srcRect/>
          <a:stretch/>
        </p:blipFill>
        <p:spPr>
          <a:xfrm>
            <a:off x="3168675" y="3834313"/>
            <a:ext cx="1809750" cy="1114425"/>
          </a:xfrm>
          <a:prstGeom prst="rect">
            <a:avLst/>
          </a:prstGeom>
          <a:noFill/>
          <a:ln>
            <a:noFill/>
          </a:ln>
        </p:spPr>
      </p:pic>
      <p:cxnSp>
        <p:nvCxnSpPr>
          <p:cNvPr id="330" name="Google Shape;330;p36"/>
          <p:cNvCxnSpPr>
            <a:stCxn id="329" idx="3"/>
          </p:cNvCxnSpPr>
          <p:nvPr/>
        </p:nvCxnSpPr>
        <p:spPr>
          <a:xfrm rot="10800000" flipH="1">
            <a:off x="4978425" y="3507125"/>
            <a:ext cx="831300" cy="884400"/>
          </a:xfrm>
          <a:prstGeom prst="straightConnector1">
            <a:avLst/>
          </a:prstGeom>
          <a:noFill/>
          <a:ln w="19050" cap="flat" cmpd="sng">
            <a:solidFill>
              <a:schemeClr val="dk2"/>
            </a:solidFill>
            <a:prstDash val="solid"/>
            <a:round/>
            <a:headEnd type="none" w="sm" len="sm"/>
            <a:tailEnd type="triangle" w="med" len="med"/>
          </a:ln>
        </p:spPr>
      </p:cxnSp>
      <p:sp>
        <p:nvSpPr>
          <p:cNvPr id="2" name="TextBox 1">
            <a:extLst>
              <a:ext uri="{FF2B5EF4-FFF2-40B4-BE49-F238E27FC236}">
                <a16:creationId xmlns:a16="http://schemas.microsoft.com/office/drawing/2014/main" id="{452C2010-0748-4CCB-BDAC-A17C1968685F}"/>
              </a:ext>
            </a:extLst>
          </p:cNvPr>
          <p:cNvSpPr txBox="1"/>
          <p:nvPr/>
        </p:nvSpPr>
        <p:spPr>
          <a:xfrm>
            <a:off x="1663148" y="5440017"/>
            <a:ext cx="7832035" cy="584775"/>
          </a:xfrm>
          <a:prstGeom prst="rect">
            <a:avLst/>
          </a:prstGeom>
          <a:noFill/>
        </p:spPr>
        <p:txBody>
          <a:bodyPr wrap="square" rtlCol="0">
            <a:spAutoFit/>
          </a:bodyPr>
          <a:lstStyle/>
          <a:p>
            <a:r>
              <a:rPr lang="en-US" sz="3200" dirty="0">
                <a:highlight>
                  <a:srgbClr val="FFFF00"/>
                </a:highlight>
              </a:rPr>
              <a:t>GHSP default setting is “By Schedules”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7"/>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16</a:t>
            </a:fld>
            <a:endParaRPr/>
          </a:p>
        </p:txBody>
      </p:sp>
      <p:sp>
        <p:nvSpPr>
          <p:cNvPr id="337" name="Google Shape;337;p37"/>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287338" lvl="0" indent="-287338" algn="l" rtl="0">
              <a:lnSpc>
                <a:spcPct val="95000"/>
              </a:lnSpc>
              <a:spcBef>
                <a:spcPts val="0"/>
              </a:spcBef>
              <a:spcAft>
                <a:spcPts val="0"/>
              </a:spcAft>
              <a:buSzPts val="2800"/>
              <a:buChar char="•"/>
            </a:pPr>
            <a:r>
              <a:rPr lang="en-IE"/>
              <a:t>Specifies if the Ship Date field imported from ERP should be recalculated based on the associated Transportation Days field.</a:t>
            </a:r>
            <a:endParaRPr/>
          </a:p>
          <a:p>
            <a:pPr marL="287338" lvl="0" indent="-109538" algn="l" rtl="0">
              <a:lnSpc>
                <a:spcPct val="95000"/>
              </a:lnSpc>
              <a:spcBef>
                <a:spcPts val="600"/>
              </a:spcBef>
              <a:spcAft>
                <a:spcPts val="0"/>
              </a:spcAft>
              <a:buSzPts val="2800"/>
              <a:buNone/>
            </a:pPr>
            <a:endParaRPr/>
          </a:p>
        </p:txBody>
      </p:sp>
      <p:sp>
        <p:nvSpPr>
          <p:cNvPr id="338" name="Google Shape;338;p37"/>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39" name="Google Shape;339;p37"/>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Recalculate Ship Date Policy </a:t>
            </a:r>
            <a:endParaRPr/>
          </a:p>
        </p:txBody>
      </p:sp>
      <p:pic>
        <p:nvPicPr>
          <p:cNvPr id="340" name="Google Shape;340;p37"/>
          <p:cNvPicPr preferRelativeResize="0"/>
          <p:nvPr/>
        </p:nvPicPr>
        <p:blipFill rotWithShape="1">
          <a:blip r:embed="rId3">
            <a:alphaModFix/>
          </a:blip>
          <a:srcRect/>
          <a:stretch/>
        </p:blipFill>
        <p:spPr>
          <a:xfrm>
            <a:off x="977475" y="3205825"/>
            <a:ext cx="6320275" cy="913075"/>
          </a:xfrm>
          <a:prstGeom prst="rect">
            <a:avLst/>
          </a:prstGeom>
          <a:noFill/>
          <a:ln>
            <a:noFill/>
          </a:ln>
        </p:spPr>
      </p:pic>
      <p:pic>
        <p:nvPicPr>
          <p:cNvPr id="341" name="Google Shape;341;p37"/>
          <p:cNvPicPr preferRelativeResize="0"/>
          <p:nvPr/>
        </p:nvPicPr>
        <p:blipFill rotWithShape="1">
          <a:blip r:embed="rId4">
            <a:alphaModFix/>
          </a:blip>
          <a:srcRect/>
          <a:stretch/>
        </p:blipFill>
        <p:spPr>
          <a:xfrm>
            <a:off x="5111500" y="4544263"/>
            <a:ext cx="2647950" cy="1038225"/>
          </a:xfrm>
          <a:prstGeom prst="rect">
            <a:avLst/>
          </a:prstGeom>
          <a:noFill/>
          <a:ln>
            <a:noFill/>
          </a:ln>
        </p:spPr>
      </p:pic>
      <p:cxnSp>
        <p:nvCxnSpPr>
          <p:cNvPr id="342" name="Google Shape;342;p37"/>
          <p:cNvCxnSpPr>
            <a:stCxn id="341" idx="1"/>
          </p:cNvCxnSpPr>
          <p:nvPr/>
        </p:nvCxnSpPr>
        <p:spPr>
          <a:xfrm rot="10800000">
            <a:off x="4230100" y="3766175"/>
            <a:ext cx="881400" cy="1297200"/>
          </a:xfrm>
          <a:prstGeom prst="straightConnector1">
            <a:avLst/>
          </a:prstGeom>
          <a:noFill/>
          <a:ln w="19050" cap="flat" cmpd="sng">
            <a:solidFill>
              <a:schemeClr val="dk2"/>
            </a:solidFill>
            <a:prstDash val="solid"/>
            <a:round/>
            <a:headEnd type="none" w="sm" len="sm"/>
            <a:tailEnd type="triangle" w="med" len="med"/>
          </a:ln>
        </p:spPr>
      </p:cxnSp>
      <p:sp>
        <p:nvSpPr>
          <p:cNvPr id="9" name="TextBox 8">
            <a:extLst>
              <a:ext uri="{FF2B5EF4-FFF2-40B4-BE49-F238E27FC236}">
                <a16:creationId xmlns:a16="http://schemas.microsoft.com/office/drawing/2014/main" id="{3708D232-271A-4B37-9AF7-CE911182AFF6}"/>
              </a:ext>
            </a:extLst>
          </p:cNvPr>
          <p:cNvSpPr txBox="1"/>
          <p:nvPr/>
        </p:nvSpPr>
        <p:spPr>
          <a:xfrm>
            <a:off x="1656522" y="5714056"/>
            <a:ext cx="7832035" cy="584775"/>
          </a:xfrm>
          <a:prstGeom prst="rect">
            <a:avLst/>
          </a:prstGeom>
          <a:noFill/>
        </p:spPr>
        <p:txBody>
          <a:bodyPr wrap="square" rtlCol="0">
            <a:spAutoFit/>
          </a:bodyPr>
          <a:lstStyle/>
          <a:p>
            <a:r>
              <a:rPr lang="en-US" sz="3200" dirty="0">
                <a:highlight>
                  <a:srgbClr val="FFFF00"/>
                </a:highlight>
              </a:rPr>
              <a:t>GHSP default setting is “Recalculate”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17</a:t>
            </a:fld>
            <a:endParaRPr/>
          </a:p>
        </p:txBody>
      </p:sp>
      <p:sp>
        <p:nvSpPr>
          <p:cNvPr id="349" name="Google Shape;349;p38"/>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dirty="0"/>
              <a:t>Primarily, the columns you require depend on your particular business processes</a:t>
            </a:r>
            <a:endParaRPr dirty="0"/>
          </a:p>
          <a:p>
            <a:pPr marL="342900" lvl="0" indent="-342900" algn="l" rtl="0">
              <a:lnSpc>
                <a:spcPct val="95000"/>
              </a:lnSpc>
              <a:spcBef>
                <a:spcPts val="560"/>
              </a:spcBef>
              <a:spcAft>
                <a:spcPts val="0"/>
              </a:spcAft>
              <a:buSzPts val="2800"/>
              <a:buChar char="•"/>
            </a:pPr>
            <a:r>
              <a:rPr lang="en-IE" dirty="0"/>
              <a:t>Often, customers recommend how they want suppliers to set up the Schedules view</a:t>
            </a:r>
          </a:p>
          <a:p>
            <a:pPr marL="342900" lvl="0" indent="-342900" algn="l" rtl="0">
              <a:lnSpc>
                <a:spcPct val="95000"/>
              </a:lnSpc>
              <a:spcBef>
                <a:spcPts val="560"/>
              </a:spcBef>
              <a:spcAft>
                <a:spcPts val="0"/>
              </a:spcAft>
              <a:buSzPts val="2800"/>
              <a:buChar char="•"/>
            </a:pPr>
            <a:endParaRPr lang="en-IE" dirty="0"/>
          </a:p>
          <a:p>
            <a:pPr marL="342900" lvl="0" indent="-342900" algn="l" rtl="0">
              <a:lnSpc>
                <a:spcPct val="95000"/>
              </a:lnSpc>
              <a:spcBef>
                <a:spcPts val="560"/>
              </a:spcBef>
              <a:spcAft>
                <a:spcPts val="0"/>
              </a:spcAft>
              <a:buSzPts val="2800"/>
              <a:buChar char="•"/>
            </a:pPr>
            <a:r>
              <a:rPr lang="en-IE" dirty="0"/>
              <a:t>In Schedule Details, filter for Release then either Ship Date or Delivery Date columns (depending on the type of release customer plant provides) to view upcoming shipment requirements</a:t>
            </a:r>
            <a:endParaRPr dirty="0"/>
          </a:p>
          <a:p>
            <a:pPr marL="287338" lvl="0" indent="-109538" algn="l" rtl="0">
              <a:lnSpc>
                <a:spcPct val="95000"/>
              </a:lnSpc>
              <a:spcBef>
                <a:spcPts val="0"/>
              </a:spcBef>
              <a:spcAft>
                <a:spcPts val="0"/>
              </a:spcAft>
              <a:buSzPts val="2800"/>
              <a:buNone/>
            </a:pPr>
            <a:endParaRPr dirty="0"/>
          </a:p>
        </p:txBody>
      </p:sp>
      <p:sp>
        <p:nvSpPr>
          <p:cNvPr id="350" name="Google Shape;350;p38"/>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51" name="Google Shape;351;p38"/>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Choosing Columns for the Schedules View</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18</a:t>
            </a:fld>
            <a:endParaRPr/>
          </a:p>
        </p:txBody>
      </p:sp>
      <p:sp>
        <p:nvSpPr>
          <p:cNvPr id="358" name="Google Shape;358;p39"/>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287338" lvl="0" indent="-287338" algn="l" rtl="0">
              <a:lnSpc>
                <a:spcPct val="95000"/>
              </a:lnSpc>
              <a:spcBef>
                <a:spcPts val="0"/>
              </a:spcBef>
              <a:spcAft>
                <a:spcPts val="0"/>
              </a:spcAft>
              <a:buSzPts val="2800"/>
              <a:buChar char="•"/>
            </a:pPr>
            <a:r>
              <a:rPr lang="en-IE"/>
              <a:t>If schedules are your primary replenishment strategy, the important columns are:</a:t>
            </a:r>
            <a:endParaRPr/>
          </a:p>
          <a:p>
            <a:pPr marL="287338" lvl="0" indent="-109538" algn="l" rtl="0">
              <a:lnSpc>
                <a:spcPct val="95000"/>
              </a:lnSpc>
              <a:spcBef>
                <a:spcPts val="600"/>
              </a:spcBef>
              <a:spcAft>
                <a:spcPts val="0"/>
              </a:spcAft>
              <a:buSzPts val="2800"/>
              <a:buNone/>
            </a:pPr>
            <a:endParaRPr/>
          </a:p>
          <a:p>
            <a:pPr marL="287338" lvl="0" indent="-109538" algn="l" rtl="0">
              <a:lnSpc>
                <a:spcPct val="95000"/>
              </a:lnSpc>
              <a:spcBef>
                <a:spcPts val="600"/>
              </a:spcBef>
              <a:spcAft>
                <a:spcPts val="0"/>
              </a:spcAft>
              <a:buSzPts val="2800"/>
              <a:buNone/>
            </a:pPr>
            <a:endParaRPr/>
          </a:p>
        </p:txBody>
      </p:sp>
      <p:sp>
        <p:nvSpPr>
          <p:cNvPr id="359" name="Google Shape;359;p39"/>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60" name="Google Shape;360;p39"/>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Schedules as Replenishment Strategy</a:t>
            </a:r>
            <a:endParaRPr/>
          </a:p>
        </p:txBody>
      </p:sp>
      <p:graphicFrame>
        <p:nvGraphicFramePr>
          <p:cNvPr id="361" name="Google Shape;361;p39"/>
          <p:cNvGraphicFramePr/>
          <p:nvPr/>
        </p:nvGraphicFramePr>
        <p:xfrm>
          <a:off x="751912" y="2566211"/>
          <a:ext cx="9780700" cy="2692450"/>
        </p:xfrm>
        <a:graphic>
          <a:graphicData uri="http://schemas.openxmlformats.org/drawingml/2006/table">
            <a:tbl>
              <a:tblPr>
                <a:noFill/>
                <a:tableStyleId>{F50CEE6C-8C34-426F-8985-E49835033662}</a:tableStyleId>
              </a:tblPr>
              <a:tblGrid>
                <a:gridCol w="4042800">
                  <a:extLst>
                    <a:ext uri="{9D8B030D-6E8A-4147-A177-3AD203B41FA5}">
                      <a16:colId xmlns:a16="http://schemas.microsoft.com/office/drawing/2014/main" val="20000"/>
                    </a:ext>
                  </a:extLst>
                </a:gridCol>
                <a:gridCol w="5737900">
                  <a:extLst>
                    <a:ext uri="{9D8B030D-6E8A-4147-A177-3AD203B41FA5}">
                      <a16:colId xmlns:a16="http://schemas.microsoft.com/office/drawing/2014/main" val="20001"/>
                    </a:ext>
                  </a:extLst>
                </a:gridCol>
              </a:tblGrid>
              <a:tr h="370850">
                <a:tc>
                  <a:txBody>
                    <a:bodyPr/>
                    <a:lstStyle/>
                    <a:p>
                      <a:pPr marL="0" marR="0" lvl="0" indent="-152400" algn="l" rtl="0">
                        <a:lnSpc>
                          <a:spcPct val="100000"/>
                        </a:lnSpc>
                        <a:spcBef>
                          <a:spcPts val="0"/>
                        </a:spcBef>
                        <a:spcAft>
                          <a:spcPts val="0"/>
                        </a:spcAft>
                        <a:buClr>
                          <a:schemeClr val="dk2"/>
                        </a:buClr>
                        <a:buSzPts val="2400"/>
                        <a:buFont typeface="Arial"/>
                        <a:buChar char="•"/>
                      </a:pPr>
                      <a:r>
                        <a:rPr lang="en-IE" sz="2400" b="0" u="none" strike="noStrike" cap="none">
                          <a:solidFill>
                            <a:schemeClr val="dk2"/>
                          </a:solidFill>
                        </a:rPr>
                        <a:t> Order</a:t>
                      </a:r>
                      <a:endParaRPr sz="2400" b="0" u="none" strike="noStrike" cap="none">
                        <a:solidFill>
                          <a:schemeClr val="dk2"/>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152400" algn="l" rtl="0">
                        <a:lnSpc>
                          <a:spcPct val="100000"/>
                        </a:lnSpc>
                        <a:spcBef>
                          <a:spcPts val="0"/>
                        </a:spcBef>
                        <a:spcAft>
                          <a:spcPts val="0"/>
                        </a:spcAft>
                        <a:buClr>
                          <a:schemeClr val="dk1"/>
                        </a:buClr>
                        <a:buSzPts val="2400"/>
                        <a:buFont typeface="Arial"/>
                        <a:buChar char="•"/>
                      </a:pPr>
                      <a:r>
                        <a:rPr lang="en-IE" sz="2400" b="0" u="none" strike="noStrike" cap="none">
                          <a:solidFill>
                            <a:schemeClr val="dk1"/>
                          </a:solidFill>
                        </a:rPr>
                        <a:t> Schedule Type</a:t>
                      </a:r>
                      <a:endParaRPr sz="2400" b="0" u="none" strike="noStrike" cap="none">
                        <a:solidFill>
                          <a:schemeClr val="dk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152400" algn="l" rtl="0">
                        <a:lnSpc>
                          <a:spcPct val="100000"/>
                        </a:lnSpc>
                        <a:spcBef>
                          <a:spcPts val="0"/>
                        </a:spcBef>
                        <a:spcAft>
                          <a:spcPts val="0"/>
                        </a:spcAft>
                        <a:buClr>
                          <a:schemeClr val="dk1"/>
                        </a:buClr>
                        <a:buSzPts val="2400"/>
                        <a:buFont typeface="Arial"/>
                        <a:buChar char="•"/>
                      </a:pPr>
                      <a:r>
                        <a:rPr lang="en-IE" sz="2400" u="none" strike="noStrike" cap="none"/>
                        <a:t> Line</a:t>
                      </a:r>
                      <a:endParaRPr sz="24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152400" algn="l" rtl="0">
                        <a:lnSpc>
                          <a:spcPct val="100000"/>
                        </a:lnSpc>
                        <a:spcBef>
                          <a:spcPts val="0"/>
                        </a:spcBef>
                        <a:spcAft>
                          <a:spcPts val="0"/>
                        </a:spcAft>
                        <a:buClr>
                          <a:schemeClr val="dk1"/>
                        </a:buClr>
                        <a:buSzPts val="2400"/>
                        <a:buFont typeface="Arial"/>
                        <a:buChar char="•"/>
                      </a:pPr>
                      <a:r>
                        <a:rPr lang="en-IE" sz="2400" u="none" strike="noStrike" cap="none"/>
                        <a:t> Required Quantity</a:t>
                      </a:r>
                      <a:endParaRPr sz="24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152400" algn="l" rtl="0">
                        <a:lnSpc>
                          <a:spcPct val="100000"/>
                        </a:lnSpc>
                        <a:spcBef>
                          <a:spcPts val="0"/>
                        </a:spcBef>
                        <a:spcAft>
                          <a:spcPts val="0"/>
                        </a:spcAft>
                        <a:buClr>
                          <a:schemeClr val="dk1"/>
                        </a:buClr>
                        <a:buSzPts val="2400"/>
                        <a:buFont typeface="Arial"/>
                        <a:buChar char="•"/>
                      </a:pPr>
                      <a:r>
                        <a:rPr lang="en-IE" sz="2400" u="none" strike="noStrike" cap="none"/>
                        <a:t> Release</a:t>
                      </a:r>
                      <a:endParaRPr sz="24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152400" algn="l" rtl="0">
                        <a:lnSpc>
                          <a:spcPct val="100000"/>
                        </a:lnSpc>
                        <a:spcBef>
                          <a:spcPts val="0"/>
                        </a:spcBef>
                        <a:spcAft>
                          <a:spcPts val="0"/>
                        </a:spcAft>
                        <a:buClr>
                          <a:schemeClr val="dk1"/>
                        </a:buClr>
                        <a:buSzPts val="2400"/>
                        <a:buFont typeface="Arial"/>
                        <a:buChar char="•"/>
                      </a:pPr>
                      <a:r>
                        <a:rPr lang="en-IE" sz="2400" u="none" strike="noStrike" cap="none"/>
                        <a:t> Net Required Quantity</a:t>
                      </a:r>
                      <a:endParaRPr sz="24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152400" algn="l" rtl="0">
                        <a:lnSpc>
                          <a:spcPct val="100000"/>
                        </a:lnSpc>
                        <a:spcBef>
                          <a:spcPts val="0"/>
                        </a:spcBef>
                        <a:spcAft>
                          <a:spcPts val="0"/>
                        </a:spcAft>
                        <a:buClr>
                          <a:schemeClr val="dk1"/>
                        </a:buClr>
                        <a:buSzPts val="2400"/>
                        <a:buFont typeface="Arial"/>
                        <a:buChar char="•"/>
                      </a:pPr>
                      <a:r>
                        <a:rPr lang="en-IE" sz="2400" u="none" strike="noStrike" cap="none"/>
                        <a:t> Delivery Date</a:t>
                      </a:r>
                      <a:endParaRPr sz="2400" u="none" strike="noStrike" cap="none"/>
                    </a:p>
                    <a:p>
                      <a:pPr marL="0" marR="0" lvl="0" indent="-152400" algn="l" rtl="0">
                        <a:lnSpc>
                          <a:spcPct val="100000"/>
                        </a:lnSpc>
                        <a:spcBef>
                          <a:spcPts val="1000"/>
                        </a:spcBef>
                        <a:spcAft>
                          <a:spcPts val="0"/>
                        </a:spcAft>
                        <a:buClr>
                          <a:schemeClr val="dk1"/>
                        </a:buClr>
                        <a:buSzPts val="2400"/>
                        <a:buFont typeface="Century Gothic"/>
                        <a:buChar char="•"/>
                      </a:pPr>
                      <a:r>
                        <a:rPr lang="en-IE" sz="2400" u="none" strike="noStrike" cap="none"/>
                        <a:t> Ship Date</a:t>
                      </a:r>
                      <a:endParaRPr sz="24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152400" algn="l" rtl="0">
                        <a:lnSpc>
                          <a:spcPct val="100000"/>
                        </a:lnSpc>
                        <a:spcBef>
                          <a:spcPts val="0"/>
                        </a:spcBef>
                        <a:spcAft>
                          <a:spcPts val="0"/>
                        </a:spcAft>
                        <a:buClr>
                          <a:schemeClr val="dk1"/>
                        </a:buClr>
                        <a:buSzPts val="2400"/>
                        <a:buFont typeface="Arial"/>
                        <a:buChar char="•"/>
                      </a:pPr>
                      <a:r>
                        <a:rPr lang="en-IE" sz="2400" u="none" strike="noStrike" cap="none"/>
                        <a:t> Item</a:t>
                      </a:r>
                      <a:endParaRPr sz="24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800"/>
                        <a:buFont typeface="Century Gothic"/>
                        <a:buNone/>
                      </a:pPr>
                      <a:endParaRPr sz="18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entury Gothic"/>
                        <a:buNone/>
                      </a:pPr>
                      <a:endParaRPr sz="18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0"/>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Schedules View, Creating ASNs</a:t>
            </a:r>
            <a:endParaRPr/>
          </a:p>
        </p:txBody>
      </p:sp>
      <p:sp>
        <p:nvSpPr>
          <p:cNvPr id="368" name="Google Shape;368;p40"/>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69" name="Google Shape;369;p4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19</a:t>
            </a:fld>
            <a:endParaRPr/>
          </a:p>
        </p:txBody>
      </p:sp>
      <p:pic>
        <p:nvPicPr>
          <p:cNvPr id="370" name="Google Shape;370;p40" descr="Scedules-CreateASN.jpg"/>
          <p:cNvPicPr preferRelativeResize="0"/>
          <p:nvPr/>
        </p:nvPicPr>
        <p:blipFill rotWithShape="1">
          <a:blip r:embed="rId3">
            <a:alphaModFix/>
          </a:blip>
          <a:srcRect/>
          <a:stretch/>
        </p:blipFill>
        <p:spPr>
          <a:xfrm>
            <a:off x="439441" y="1600751"/>
            <a:ext cx="5534025" cy="3562350"/>
          </a:xfrm>
          <a:prstGeom prst="rect">
            <a:avLst/>
          </a:prstGeom>
          <a:noFill/>
          <a:ln>
            <a:noFill/>
          </a:ln>
        </p:spPr>
      </p:pic>
      <p:sp>
        <p:nvSpPr>
          <p:cNvPr id="371" name="Google Shape;371;p40"/>
          <p:cNvSpPr txBox="1"/>
          <p:nvPr/>
        </p:nvSpPr>
        <p:spPr>
          <a:xfrm>
            <a:off x="5807720" y="2137059"/>
            <a:ext cx="2856360" cy="1754326"/>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entury Gothic"/>
              <a:buNone/>
            </a:pPr>
            <a:r>
              <a:rPr lang="en-IE" sz="1800" b="0" i="0" u="none" strike="noStrike" cap="none">
                <a:solidFill>
                  <a:schemeClr val="dk1"/>
                </a:solidFill>
                <a:latin typeface="Century Gothic"/>
                <a:ea typeface="Century Gothic"/>
                <a:cs typeface="Century Gothic"/>
                <a:sym typeface="Century Gothic"/>
              </a:rPr>
              <a:t> </a:t>
            </a:r>
            <a:r>
              <a:rPr lang="en-IE" sz="1800" b="1" i="0" u="none" strike="noStrike" cap="none">
                <a:solidFill>
                  <a:schemeClr val="dk1"/>
                </a:solidFill>
                <a:latin typeface="Century Gothic"/>
                <a:ea typeface="Century Gothic"/>
                <a:cs typeface="Century Gothic"/>
                <a:sym typeface="Century Gothic"/>
              </a:rPr>
              <a:t>Suppliers: </a:t>
            </a:r>
            <a:r>
              <a:rPr lang="en-IE" sz="1800" b="0" i="0" u="none" strike="noStrike" cap="none">
                <a:solidFill>
                  <a:schemeClr val="dk1"/>
                </a:solidFill>
                <a:latin typeface="Century Gothic"/>
                <a:ea typeface="Century Gothic"/>
                <a:cs typeface="Century Gothic"/>
                <a:sym typeface="Century Gothic"/>
              </a:rPr>
              <a:t>The</a:t>
            </a:r>
            <a:r>
              <a:rPr lang="en-IE" sz="1800" b="0" i="1" u="none" strike="noStrike" cap="none">
                <a:solidFill>
                  <a:schemeClr val="dk1"/>
                </a:solidFill>
                <a:latin typeface="Century Gothic"/>
                <a:ea typeface="Century Gothic"/>
                <a:cs typeface="Century Gothic"/>
                <a:sym typeface="Century Gothic"/>
              </a:rPr>
              <a:t> Create a new ASN </a:t>
            </a:r>
            <a:r>
              <a:rPr lang="en-IE" sz="1800" b="0" i="0" u="none" strike="noStrike" cap="none">
                <a:solidFill>
                  <a:schemeClr val="dk1"/>
                </a:solidFill>
                <a:latin typeface="Century Gothic"/>
                <a:ea typeface="Century Gothic"/>
                <a:cs typeface="Century Gothic"/>
                <a:sym typeface="Century Gothic"/>
              </a:rPr>
              <a:t>option becomes visible under Actions whenever there is a quantity available to ship </a:t>
            </a:r>
            <a:endParaRPr sz="1800" b="0" i="0" u="none" strike="noStrike" cap="none">
              <a:solidFill>
                <a:schemeClr val="dk1"/>
              </a:solidFill>
              <a:latin typeface="Century Gothic"/>
              <a:ea typeface="Century Gothic"/>
              <a:cs typeface="Century Gothic"/>
              <a:sym typeface="Century Gothic"/>
            </a:endParaRPr>
          </a:p>
        </p:txBody>
      </p:sp>
      <p:sp>
        <p:nvSpPr>
          <p:cNvPr id="372" name="Google Shape;372;p40"/>
          <p:cNvSpPr txBox="1"/>
          <p:nvPr/>
        </p:nvSpPr>
        <p:spPr>
          <a:xfrm>
            <a:off x="1436181" y="4765959"/>
            <a:ext cx="5435600" cy="923330"/>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entury Gothic"/>
              <a:buNone/>
            </a:pPr>
            <a:r>
              <a:rPr lang="en-IE" sz="1800" b="0" i="0" u="none" strike="noStrike" cap="none">
                <a:solidFill>
                  <a:schemeClr val="dk1"/>
                </a:solidFill>
                <a:latin typeface="Century Gothic"/>
                <a:ea typeface="Century Gothic"/>
                <a:cs typeface="Century Gothic"/>
                <a:sym typeface="Century Gothic"/>
              </a:rPr>
              <a:t>When you select Create a new ASN option, you open the ASN Maintenance screen, where you can create the shipment. </a:t>
            </a:r>
            <a:endParaRPr sz="1800" b="0" i="0" u="none" strike="noStrike" cap="none">
              <a:solidFill>
                <a:schemeClr val="dk1"/>
              </a:solidFill>
              <a:latin typeface="Century Gothic"/>
              <a:ea typeface="Century Gothic"/>
              <a:cs typeface="Century Gothic"/>
              <a:sym typeface="Century Gothic"/>
            </a:endParaRPr>
          </a:p>
        </p:txBody>
      </p:sp>
      <p:cxnSp>
        <p:nvCxnSpPr>
          <p:cNvPr id="373" name="Google Shape;373;p40"/>
          <p:cNvCxnSpPr/>
          <p:nvPr/>
        </p:nvCxnSpPr>
        <p:spPr>
          <a:xfrm flipH="1">
            <a:off x="5387480" y="2556159"/>
            <a:ext cx="420240" cy="127000"/>
          </a:xfrm>
          <a:prstGeom prst="straightConnector1">
            <a:avLst/>
          </a:prstGeom>
          <a:noFill/>
          <a:ln w="28575" cap="flat" cmpd="sng">
            <a:solidFill>
              <a:srgbClr val="366092"/>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2</a:t>
            </a:fld>
            <a:endParaRPr/>
          </a:p>
        </p:txBody>
      </p:sp>
      <p:sp>
        <p:nvSpPr>
          <p:cNvPr id="157" name="Google Shape;157;p25"/>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a:t>Summarizes supplier schedules as a general concept</a:t>
            </a:r>
            <a:endParaRPr/>
          </a:p>
          <a:p>
            <a:pPr marL="342900" lvl="0" indent="-342900" algn="l" rtl="0">
              <a:lnSpc>
                <a:spcPct val="95000"/>
              </a:lnSpc>
              <a:spcBef>
                <a:spcPts val="560"/>
              </a:spcBef>
              <a:spcAft>
                <a:spcPts val="0"/>
              </a:spcAft>
              <a:buSzPts val="2800"/>
              <a:buChar char="•"/>
            </a:pPr>
            <a:r>
              <a:rPr lang="en-IE"/>
              <a:t>Introduces the Schedules view and its features</a:t>
            </a:r>
            <a:endParaRPr/>
          </a:p>
          <a:p>
            <a:pPr marL="342900" lvl="0" indent="-342900" algn="l" rtl="0">
              <a:lnSpc>
                <a:spcPct val="95000"/>
              </a:lnSpc>
              <a:spcBef>
                <a:spcPts val="560"/>
              </a:spcBef>
              <a:spcAft>
                <a:spcPts val="0"/>
              </a:spcAft>
              <a:buSzPts val="2800"/>
              <a:buChar char="•"/>
            </a:pPr>
            <a:r>
              <a:rPr lang="en-IE"/>
              <a:t>Lists important Schedules view columns</a:t>
            </a:r>
            <a:endParaRPr/>
          </a:p>
          <a:p>
            <a:pPr marL="342900" lvl="0" indent="-342900" algn="l" rtl="0">
              <a:lnSpc>
                <a:spcPct val="95000"/>
              </a:lnSpc>
              <a:spcBef>
                <a:spcPts val="560"/>
              </a:spcBef>
              <a:spcAft>
                <a:spcPts val="0"/>
              </a:spcAft>
              <a:buSzPts val="2800"/>
              <a:buChar char="•"/>
            </a:pPr>
            <a:r>
              <a:rPr lang="en-IE"/>
              <a:t>Exercise on schedules in the context of QAD Supplier Portal</a:t>
            </a:r>
            <a:endParaRPr/>
          </a:p>
          <a:p>
            <a:pPr marL="287338" lvl="0" indent="-109538" algn="l" rtl="0">
              <a:lnSpc>
                <a:spcPct val="95000"/>
              </a:lnSpc>
              <a:spcBef>
                <a:spcPts val="0"/>
              </a:spcBef>
              <a:spcAft>
                <a:spcPts val="0"/>
              </a:spcAft>
              <a:buSzPts val="2800"/>
              <a:buNone/>
            </a:pPr>
            <a:endParaRPr/>
          </a:p>
        </p:txBody>
      </p:sp>
      <p:sp>
        <p:nvSpPr>
          <p:cNvPr id="158" name="Google Shape;158;p25"/>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159" name="Google Shape;159;p25"/>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Course Overview</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20</a:t>
            </a:fld>
            <a:endParaRPr/>
          </a:p>
        </p:txBody>
      </p:sp>
      <p:sp>
        <p:nvSpPr>
          <p:cNvPr id="380" name="Google Shape;380;p41"/>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457200" lvl="0" indent="-406400" algn="l" rtl="0">
              <a:lnSpc>
                <a:spcPct val="95000"/>
              </a:lnSpc>
              <a:spcBef>
                <a:spcPts val="0"/>
              </a:spcBef>
              <a:spcAft>
                <a:spcPts val="0"/>
              </a:spcAft>
              <a:buSzPts val="2800"/>
              <a:buChar char="•"/>
            </a:pPr>
            <a:r>
              <a:rPr lang="en-IE"/>
              <a:t>Shipping Forecasts</a:t>
            </a:r>
            <a:endParaRPr/>
          </a:p>
          <a:p>
            <a:pPr marL="914400" lvl="1" indent="-381000" algn="l" rtl="0">
              <a:lnSpc>
                <a:spcPct val="95000"/>
              </a:lnSpc>
              <a:spcBef>
                <a:spcPts val="1200"/>
              </a:spcBef>
              <a:spcAft>
                <a:spcPts val="0"/>
              </a:spcAft>
              <a:buSzPts val="2400"/>
              <a:buChar char="-"/>
            </a:pPr>
            <a:r>
              <a:rPr lang="en-IE"/>
              <a:t>Produced by suppliers to provide information and visibility about their planned shipping schedules</a:t>
            </a:r>
            <a:endParaRPr/>
          </a:p>
          <a:p>
            <a:pPr marL="914400" lvl="1" indent="-381000" algn="l" rtl="0">
              <a:lnSpc>
                <a:spcPct val="95000"/>
              </a:lnSpc>
              <a:spcBef>
                <a:spcPts val="1200"/>
              </a:spcBef>
              <a:spcAft>
                <a:spcPts val="0"/>
              </a:spcAft>
              <a:buSzPts val="2400"/>
              <a:buChar char="-"/>
            </a:pPr>
            <a:r>
              <a:rPr lang="en-IE"/>
              <a:t>QAD SP stores two types of related information:</a:t>
            </a:r>
            <a:endParaRPr/>
          </a:p>
          <a:p>
            <a:pPr marL="1371600" lvl="2" indent="-355600" algn="l" rtl="0">
              <a:lnSpc>
                <a:spcPct val="95000"/>
              </a:lnSpc>
              <a:spcBef>
                <a:spcPts val="300"/>
              </a:spcBef>
              <a:spcAft>
                <a:spcPts val="0"/>
              </a:spcAft>
              <a:buSzPts val="2000"/>
              <a:buChar char="•"/>
            </a:pPr>
            <a:r>
              <a:rPr lang="en-IE"/>
              <a:t>Supplier schedules (demand provided by customers) </a:t>
            </a:r>
            <a:endParaRPr/>
          </a:p>
          <a:p>
            <a:pPr marL="1371600" lvl="2" indent="-355600" algn="l" rtl="0">
              <a:lnSpc>
                <a:spcPct val="95000"/>
              </a:lnSpc>
              <a:spcBef>
                <a:spcPts val="300"/>
              </a:spcBef>
              <a:spcAft>
                <a:spcPts val="0"/>
              </a:spcAft>
              <a:buSzPts val="2000"/>
              <a:buChar char="•"/>
            </a:pPr>
            <a:r>
              <a:rPr lang="en-IE"/>
              <a:t>Shipping forecasts (supply provided by suppliers)</a:t>
            </a:r>
            <a:endParaRPr/>
          </a:p>
          <a:p>
            <a:pPr marL="287338" lvl="0" indent="-109538" algn="l" rtl="0">
              <a:lnSpc>
                <a:spcPct val="95000"/>
              </a:lnSpc>
              <a:spcBef>
                <a:spcPts val="0"/>
              </a:spcBef>
              <a:spcAft>
                <a:spcPts val="0"/>
              </a:spcAft>
              <a:buSzPts val="2800"/>
              <a:buNone/>
            </a:pPr>
            <a:endParaRPr/>
          </a:p>
        </p:txBody>
      </p:sp>
      <p:sp>
        <p:nvSpPr>
          <p:cNvPr id="381" name="Google Shape;381;p41"/>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82" name="Google Shape;382;p41"/>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Advanced Training Topics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2"/>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21</a:t>
            </a:fld>
            <a:endParaRPr/>
          </a:p>
        </p:txBody>
      </p:sp>
      <p:sp>
        <p:nvSpPr>
          <p:cNvPr id="388" name="Google Shape;388;p42"/>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457200" lvl="0" indent="-406400" algn="l" rtl="0">
              <a:lnSpc>
                <a:spcPct val="95000"/>
              </a:lnSpc>
              <a:spcBef>
                <a:spcPts val="0"/>
              </a:spcBef>
              <a:spcAft>
                <a:spcPts val="0"/>
              </a:spcAft>
              <a:buSzPts val="2800"/>
              <a:buChar char="•"/>
            </a:pPr>
            <a:r>
              <a:rPr lang="en-IE"/>
              <a:t>Schedule Replenishment</a:t>
            </a:r>
            <a:endParaRPr/>
          </a:p>
          <a:p>
            <a:pPr marL="914400" lvl="1" indent="-381000" algn="l" rtl="0">
              <a:lnSpc>
                <a:spcPct val="95000"/>
              </a:lnSpc>
              <a:spcBef>
                <a:spcPts val="1200"/>
              </a:spcBef>
              <a:spcAft>
                <a:spcPts val="0"/>
              </a:spcAft>
              <a:buSzPts val="2400"/>
              <a:buChar char="-"/>
            </a:pPr>
            <a:r>
              <a:rPr lang="en-IE"/>
              <a:t>Displays the next scheduled deliveries, arrears, overshipments, and replenishment quantities for all schedule-controlled items</a:t>
            </a:r>
            <a:endParaRPr/>
          </a:p>
          <a:p>
            <a:pPr marL="914400" lvl="1" indent="-381000" algn="l" rtl="0">
              <a:lnSpc>
                <a:spcPct val="95000"/>
              </a:lnSpc>
              <a:spcBef>
                <a:spcPts val="1200"/>
              </a:spcBef>
              <a:spcAft>
                <a:spcPts val="0"/>
              </a:spcAft>
              <a:buSzPts val="2400"/>
              <a:buChar char="-"/>
            </a:pPr>
            <a:r>
              <a:rPr lang="en-IE"/>
              <a:t>The replenishment quantity automatically refreshes when receipts, ASNs, or schedules are created or updated</a:t>
            </a:r>
            <a:endParaRPr/>
          </a:p>
          <a:p>
            <a:pPr marL="287338" lvl="0" indent="-109538" algn="l" rtl="0">
              <a:lnSpc>
                <a:spcPct val="95000"/>
              </a:lnSpc>
              <a:spcBef>
                <a:spcPts val="0"/>
              </a:spcBef>
              <a:spcAft>
                <a:spcPts val="0"/>
              </a:spcAft>
              <a:buSzPts val="2800"/>
              <a:buNone/>
            </a:pPr>
            <a:endParaRPr/>
          </a:p>
        </p:txBody>
      </p:sp>
      <p:sp>
        <p:nvSpPr>
          <p:cNvPr id="389" name="Google Shape;389;p42"/>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390" name="Google Shape;390;p42"/>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Advanced Training Topics — Continued </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22</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166" name="Google Shape;166;p26"/>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3</a:t>
            </a:fld>
            <a:endParaRPr/>
          </a:p>
        </p:txBody>
      </p:sp>
      <p:pic>
        <p:nvPicPr>
          <p:cNvPr id="167" name="Google Shape;167;p26"/>
          <p:cNvPicPr preferRelativeResize="0"/>
          <p:nvPr/>
        </p:nvPicPr>
        <p:blipFill rotWithShape="1">
          <a:blip r:embed="rId3">
            <a:alphaModFix/>
          </a:blip>
          <a:srcRect/>
          <a:stretch/>
        </p:blipFill>
        <p:spPr>
          <a:xfrm>
            <a:off x="575552" y="943416"/>
            <a:ext cx="8600873" cy="5429402"/>
          </a:xfrm>
          <a:prstGeom prst="rect">
            <a:avLst/>
          </a:prstGeom>
          <a:noFill/>
          <a:ln w="9525" cap="flat" cmpd="sng">
            <a:solidFill>
              <a:srgbClr val="BFBFBF"/>
            </a:solidFill>
            <a:prstDash val="solid"/>
            <a:miter lim="800000"/>
            <a:headEnd type="none" w="sm" len="sm"/>
            <a:tailEnd type="none" w="sm" len="sm"/>
          </a:ln>
        </p:spPr>
      </p:pic>
      <p:sp>
        <p:nvSpPr>
          <p:cNvPr id="168" name="Google Shape;168;p26"/>
          <p:cNvSpPr/>
          <p:nvPr/>
        </p:nvSpPr>
        <p:spPr>
          <a:xfrm>
            <a:off x="4233355" y="1100804"/>
            <a:ext cx="1110374" cy="727800"/>
          </a:xfrm>
          <a:prstGeom prst="roundRect">
            <a:avLst>
              <a:gd name="adj" fmla="val 16667"/>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4</a:t>
            </a:fld>
            <a:endParaRPr/>
          </a:p>
        </p:txBody>
      </p:sp>
      <p:sp>
        <p:nvSpPr>
          <p:cNvPr id="175" name="Google Shape;175;p27"/>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dirty="0"/>
              <a:t>Cumulative, schedule-driven POs </a:t>
            </a:r>
            <a:endParaRPr dirty="0"/>
          </a:p>
          <a:p>
            <a:pPr marL="342900" lvl="0" indent="-342900" algn="l" rtl="0">
              <a:lnSpc>
                <a:spcPct val="95000"/>
              </a:lnSpc>
              <a:spcBef>
                <a:spcPts val="560"/>
              </a:spcBef>
              <a:spcAft>
                <a:spcPts val="0"/>
              </a:spcAft>
              <a:buSzPts val="2800"/>
              <a:buChar char="•"/>
            </a:pPr>
            <a:r>
              <a:rPr lang="en-IE" dirty="0"/>
              <a:t>Used by companies with long-term supplier contracts with weekly or daily deliveries</a:t>
            </a:r>
            <a:endParaRPr dirty="0"/>
          </a:p>
          <a:p>
            <a:pPr marL="742950" lvl="1" indent="-285750" algn="l" rtl="0">
              <a:lnSpc>
                <a:spcPct val="95000"/>
              </a:lnSpc>
              <a:spcBef>
                <a:spcPts val="480"/>
              </a:spcBef>
              <a:spcAft>
                <a:spcPts val="0"/>
              </a:spcAft>
              <a:buSzPts val="2400"/>
              <a:buChar char="-"/>
            </a:pPr>
            <a:r>
              <a:rPr lang="en-IE" dirty="0"/>
              <a:t>For example, in the automotive industry</a:t>
            </a:r>
            <a:endParaRPr dirty="0"/>
          </a:p>
          <a:p>
            <a:pPr marL="342900" lvl="0" indent="-342900" algn="l" rtl="0">
              <a:lnSpc>
                <a:spcPct val="95000"/>
              </a:lnSpc>
              <a:spcBef>
                <a:spcPts val="560"/>
              </a:spcBef>
              <a:spcAft>
                <a:spcPts val="0"/>
              </a:spcAft>
              <a:buSzPts val="2800"/>
              <a:buChar char="•"/>
            </a:pPr>
            <a:r>
              <a:rPr lang="en-IE" dirty="0"/>
              <a:t>Schedules specify delivery dates </a:t>
            </a:r>
          </a:p>
          <a:p>
            <a:pPr marL="342900" lvl="0" indent="-342900" algn="l" rtl="0">
              <a:lnSpc>
                <a:spcPct val="95000"/>
              </a:lnSpc>
              <a:spcBef>
                <a:spcPts val="560"/>
              </a:spcBef>
              <a:spcAft>
                <a:spcPts val="0"/>
              </a:spcAft>
              <a:buSzPts val="2800"/>
              <a:buChar char="•"/>
            </a:pPr>
            <a:r>
              <a:rPr lang="en-IE" dirty="0"/>
              <a:t>May or may not include blanket contracts for service components</a:t>
            </a:r>
            <a:endParaRPr dirty="0"/>
          </a:p>
          <a:p>
            <a:pPr marL="287338" lvl="0" indent="-109538" algn="l" rtl="0">
              <a:lnSpc>
                <a:spcPct val="95000"/>
              </a:lnSpc>
              <a:spcBef>
                <a:spcPts val="0"/>
              </a:spcBef>
              <a:spcAft>
                <a:spcPts val="0"/>
              </a:spcAft>
              <a:buSzPts val="2800"/>
              <a:buNone/>
            </a:pPr>
            <a:endParaRPr dirty="0"/>
          </a:p>
        </p:txBody>
      </p:sp>
      <p:sp>
        <p:nvSpPr>
          <p:cNvPr id="176" name="Google Shape;176;p27"/>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177" name="Google Shape;177;p27"/>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Supplier Schedules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5</a:t>
            </a:fld>
            <a:endParaRPr/>
          </a:p>
        </p:txBody>
      </p:sp>
      <p:sp>
        <p:nvSpPr>
          <p:cNvPr id="184" name="Google Shape;184;p28"/>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dirty="0"/>
              <a:t>Customers can use the Schedules view to indicate forecasted requirements</a:t>
            </a:r>
            <a:endParaRPr dirty="0"/>
          </a:p>
          <a:p>
            <a:pPr marL="342900" lvl="0" indent="-342900" algn="l" rtl="0">
              <a:lnSpc>
                <a:spcPct val="95000"/>
              </a:lnSpc>
              <a:spcBef>
                <a:spcPts val="560"/>
              </a:spcBef>
              <a:spcAft>
                <a:spcPts val="0"/>
              </a:spcAft>
              <a:buSzPts val="2800"/>
              <a:buChar char="•"/>
            </a:pPr>
            <a:r>
              <a:rPr lang="en-IE" dirty="0"/>
              <a:t>Schedules in Supplier Portal originate in QAD ERP or in another ERP</a:t>
            </a:r>
            <a:endParaRPr dirty="0"/>
          </a:p>
          <a:p>
            <a:pPr marL="742950" lvl="1" indent="-285750" algn="l" rtl="0">
              <a:lnSpc>
                <a:spcPct val="95000"/>
              </a:lnSpc>
              <a:spcBef>
                <a:spcPts val="480"/>
              </a:spcBef>
              <a:spcAft>
                <a:spcPts val="0"/>
              </a:spcAft>
              <a:buSzPts val="2400"/>
              <a:buChar char="-"/>
            </a:pPr>
            <a:r>
              <a:rPr lang="en-IE" dirty="0"/>
              <a:t>Schedules from QAD ERP are automatically loaded to Supplier Portal by a </a:t>
            </a:r>
            <a:r>
              <a:rPr lang="en-IE" dirty="0" err="1"/>
              <a:t>poller</a:t>
            </a:r>
            <a:endParaRPr dirty="0"/>
          </a:p>
          <a:p>
            <a:pPr marL="1143000" lvl="2" indent="-228600" algn="l" rtl="0">
              <a:lnSpc>
                <a:spcPct val="95000"/>
              </a:lnSpc>
              <a:spcBef>
                <a:spcPts val="480"/>
              </a:spcBef>
              <a:spcAft>
                <a:spcPts val="0"/>
              </a:spcAft>
              <a:buClr>
                <a:srgbClr val="434343"/>
              </a:buClr>
              <a:buSzPts val="2000"/>
              <a:buChar char="•"/>
            </a:pPr>
            <a:r>
              <a:rPr lang="en-IE" dirty="0">
                <a:solidFill>
                  <a:srgbClr val="434343"/>
                </a:solidFill>
              </a:rPr>
              <a:t>Planning, Shipping, and Aggregate types</a:t>
            </a:r>
            <a:endParaRPr dirty="0"/>
          </a:p>
          <a:p>
            <a:pPr marL="287338" lvl="0" indent="-109538" algn="l" rtl="0">
              <a:lnSpc>
                <a:spcPct val="95000"/>
              </a:lnSpc>
              <a:spcBef>
                <a:spcPts val="0"/>
              </a:spcBef>
              <a:spcAft>
                <a:spcPts val="0"/>
              </a:spcAft>
              <a:buSzPts val="2800"/>
              <a:buNone/>
            </a:pPr>
            <a:endParaRPr dirty="0"/>
          </a:p>
        </p:txBody>
      </p:sp>
      <p:sp>
        <p:nvSpPr>
          <p:cNvPr id="185" name="Google Shape;185;p28"/>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186" name="Google Shape;186;p28"/>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Supplier Schedules — Continued </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sldNum" idx="12"/>
          </p:nvPr>
        </p:nvSpPr>
        <p:spPr>
          <a:xfrm>
            <a:off x="11296611" y="6217623"/>
            <a:ext cx="731600" cy="524800"/>
          </a:xfrm>
          <a:prstGeom prst="rect">
            <a:avLst/>
          </a:prstGeom>
          <a:noFill/>
          <a:ln>
            <a:noFill/>
          </a:ln>
        </p:spPr>
        <p:txBody>
          <a:bodyPr spcFirstLastPara="1" wrap="square" lIns="91425" tIns="45675" rIns="91425" bIns="45675" anchor="ctr" anchorCtr="0">
            <a:noAutofit/>
          </a:bodyPr>
          <a:lstStyle/>
          <a:p>
            <a:pPr marL="0" lvl="0" indent="0" algn="r" rtl="0">
              <a:lnSpc>
                <a:spcPct val="100000"/>
              </a:lnSpc>
              <a:spcBef>
                <a:spcPts val="0"/>
              </a:spcBef>
              <a:spcAft>
                <a:spcPts val="0"/>
              </a:spcAft>
              <a:buSzPts val="1100"/>
              <a:buNone/>
            </a:pPr>
            <a:fld id="{00000000-1234-1234-1234-123412341234}" type="slidenum">
              <a:rPr lang="en-IE" sz="1300">
                <a:solidFill>
                  <a:schemeClr val="dk2"/>
                </a:solidFill>
                <a:latin typeface="Arial"/>
                <a:ea typeface="Arial"/>
                <a:cs typeface="Arial"/>
                <a:sym typeface="Arial"/>
              </a:rPr>
              <a:t>6</a:t>
            </a:fld>
            <a:endParaRPr sz="1300">
              <a:solidFill>
                <a:schemeClr val="dk2"/>
              </a:solidFill>
              <a:latin typeface="Arial"/>
              <a:ea typeface="Arial"/>
              <a:cs typeface="Arial"/>
              <a:sym typeface="Arial"/>
            </a:endParaRPr>
          </a:p>
        </p:txBody>
      </p:sp>
      <p:sp>
        <p:nvSpPr>
          <p:cNvPr id="192" name="Google Shape;192;p29"/>
          <p:cNvSpPr/>
          <p:nvPr/>
        </p:nvSpPr>
        <p:spPr>
          <a:xfrm>
            <a:off x="0" y="0"/>
            <a:ext cx="12192000" cy="5598000"/>
          </a:xfrm>
          <a:prstGeom prst="rect">
            <a:avLst/>
          </a:prstGeom>
          <a:solidFill>
            <a:srgbClr val="DCE6F3"/>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Century Gothic"/>
              <a:ea typeface="Century Gothic"/>
              <a:cs typeface="Century Gothic"/>
              <a:sym typeface="Century Gothic"/>
            </a:endParaRPr>
          </a:p>
        </p:txBody>
      </p:sp>
      <p:sp>
        <p:nvSpPr>
          <p:cNvPr id="193" name="Google Shape;193;p29"/>
          <p:cNvSpPr txBox="1"/>
          <p:nvPr/>
        </p:nvSpPr>
        <p:spPr>
          <a:xfrm>
            <a:off x="6384289" y="2921000"/>
            <a:ext cx="1444800" cy="1035200"/>
          </a:xfrm>
          <a:prstGeom prst="rect">
            <a:avLst/>
          </a:prstGeom>
          <a:noFill/>
          <a:ln>
            <a:noFill/>
          </a:ln>
        </p:spPr>
        <p:txBody>
          <a:bodyPr spcFirstLastPara="1" wrap="square" lIns="91425" tIns="45675" rIns="91425" bIns="91425" anchor="b" anchorCtr="0">
            <a:noAutofit/>
          </a:bodyPr>
          <a:lstStyle/>
          <a:p>
            <a:pPr marL="0" marR="0" lvl="0" indent="0" algn="ctr" rtl="0">
              <a:lnSpc>
                <a:spcPct val="100000"/>
              </a:lnSpc>
              <a:spcBef>
                <a:spcPts val="0"/>
              </a:spcBef>
              <a:spcAft>
                <a:spcPts val="0"/>
              </a:spcAft>
              <a:buNone/>
            </a:pPr>
            <a:r>
              <a:rPr lang="en-IE" sz="1900" b="0" i="0" u="none" strike="noStrike" cap="none">
                <a:solidFill>
                  <a:srgbClr val="37639F"/>
                </a:solidFill>
                <a:latin typeface="Century Gothic"/>
                <a:ea typeface="Century Gothic"/>
                <a:cs typeface="Century Gothic"/>
                <a:sym typeface="Century Gothic"/>
              </a:rPr>
              <a:t>Supplier Scheduled Releases</a:t>
            </a:r>
            <a:endParaRPr sz="1900" b="0" i="0" u="none" strike="noStrike" cap="none">
              <a:solidFill>
                <a:srgbClr val="37639F"/>
              </a:solidFill>
              <a:latin typeface="Century Gothic"/>
              <a:ea typeface="Century Gothic"/>
              <a:cs typeface="Century Gothic"/>
              <a:sym typeface="Century Gothic"/>
            </a:endParaRPr>
          </a:p>
        </p:txBody>
      </p:sp>
      <p:sp>
        <p:nvSpPr>
          <p:cNvPr id="194" name="Google Shape;194;p29"/>
          <p:cNvSpPr txBox="1"/>
          <p:nvPr/>
        </p:nvSpPr>
        <p:spPr>
          <a:xfrm>
            <a:off x="3690256" y="2895356"/>
            <a:ext cx="1858000" cy="1057600"/>
          </a:xfrm>
          <a:prstGeom prst="rect">
            <a:avLst/>
          </a:prstGeom>
          <a:noFill/>
          <a:ln>
            <a:noFill/>
          </a:ln>
        </p:spPr>
        <p:txBody>
          <a:bodyPr spcFirstLastPara="1" wrap="square" lIns="91425" tIns="45675" rIns="91425" bIns="91425" anchor="b" anchorCtr="0">
            <a:noAutofit/>
          </a:bodyPr>
          <a:lstStyle/>
          <a:p>
            <a:pPr marL="0" marR="0" lvl="0" indent="0" algn="ctr" rtl="0">
              <a:lnSpc>
                <a:spcPct val="100000"/>
              </a:lnSpc>
              <a:spcBef>
                <a:spcPts val="0"/>
              </a:spcBef>
              <a:spcAft>
                <a:spcPts val="0"/>
              </a:spcAft>
              <a:buNone/>
            </a:pPr>
            <a:r>
              <a:rPr lang="en-IE" sz="1900" b="0" i="0" u="none" strike="noStrike" cap="none">
                <a:solidFill>
                  <a:srgbClr val="37639F"/>
                </a:solidFill>
                <a:latin typeface="Century Gothic"/>
                <a:ea typeface="Century Gothic"/>
                <a:cs typeface="Century Gothic"/>
                <a:sym typeface="Century Gothic"/>
              </a:rPr>
              <a:t>Schedule Update from MRP</a:t>
            </a:r>
            <a:endParaRPr sz="1900" b="0" i="0" u="none" strike="noStrike" cap="none">
              <a:solidFill>
                <a:srgbClr val="37639F"/>
              </a:solidFill>
              <a:latin typeface="Century Gothic"/>
              <a:ea typeface="Century Gothic"/>
              <a:cs typeface="Century Gothic"/>
              <a:sym typeface="Century Gothic"/>
            </a:endParaRPr>
          </a:p>
        </p:txBody>
      </p:sp>
      <p:sp>
        <p:nvSpPr>
          <p:cNvPr id="195" name="Google Shape;195;p29"/>
          <p:cNvSpPr txBox="1"/>
          <p:nvPr/>
        </p:nvSpPr>
        <p:spPr>
          <a:xfrm>
            <a:off x="9995647" y="1809801"/>
            <a:ext cx="1315600" cy="982800"/>
          </a:xfrm>
          <a:prstGeom prst="rect">
            <a:avLst/>
          </a:prstGeom>
          <a:noFill/>
          <a:ln>
            <a:noFill/>
          </a:ln>
        </p:spPr>
        <p:txBody>
          <a:bodyPr spcFirstLastPara="1" wrap="square" lIns="91425" tIns="45675" rIns="91425" bIns="91425" anchor="b" anchorCtr="0">
            <a:noAutofit/>
          </a:bodyPr>
          <a:lstStyle/>
          <a:p>
            <a:pPr marL="0" marR="0" lvl="0" indent="0" algn="ctr" rtl="0">
              <a:lnSpc>
                <a:spcPct val="100000"/>
              </a:lnSpc>
              <a:spcBef>
                <a:spcPts val="0"/>
              </a:spcBef>
              <a:spcAft>
                <a:spcPts val="0"/>
              </a:spcAft>
              <a:buNone/>
            </a:pPr>
            <a:r>
              <a:rPr lang="en-IE" sz="1900" b="0" i="0" u="none" strike="noStrike" cap="none">
                <a:solidFill>
                  <a:srgbClr val="37639F"/>
                </a:solidFill>
                <a:latin typeface="Century Gothic"/>
                <a:ea typeface="Century Gothic"/>
                <a:cs typeface="Century Gothic"/>
                <a:sym typeface="Century Gothic"/>
              </a:rPr>
              <a:t>QAD</a:t>
            </a:r>
            <a:br>
              <a:rPr lang="en-IE" sz="1900" b="0" i="0" u="none" strike="noStrike" cap="none">
                <a:solidFill>
                  <a:srgbClr val="37639F"/>
                </a:solidFill>
                <a:latin typeface="Century Gothic"/>
                <a:ea typeface="Century Gothic"/>
                <a:cs typeface="Century Gothic"/>
                <a:sym typeface="Century Gothic"/>
              </a:rPr>
            </a:br>
            <a:r>
              <a:rPr lang="en-IE" sz="1900" b="0" i="0" u="none" strike="noStrike" cap="none">
                <a:solidFill>
                  <a:srgbClr val="37639F"/>
                </a:solidFill>
                <a:latin typeface="Century Gothic"/>
                <a:ea typeface="Century Gothic"/>
                <a:cs typeface="Century Gothic"/>
                <a:sym typeface="Century Gothic"/>
              </a:rPr>
              <a:t>Supplier</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IE" sz="1900" b="0" i="0" u="none" strike="noStrike" cap="none">
                <a:solidFill>
                  <a:srgbClr val="37639F"/>
                </a:solidFill>
                <a:latin typeface="Century Gothic"/>
                <a:ea typeface="Century Gothic"/>
                <a:cs typeface="Century Gothic"/>
                <a:sym typeface="Century Gothic"/>
              </a:rPr>
              <a:t>Portal </a:t>
            </a:r>
            <a:endParaRPr sz="1500" b="0" i="0" u="none" strike="noStrike" cap="none">
              <a:solidFill>
                <a:srgbClr val="000000"/>
              </a:solidFill>
              <a:latin typeface="Arial"/>
              <a:ea typeface="Arial"/>
              <a:cs typeface="Arial"/>
              <a:sym typeface="Arial"/>
            </a:endParaRPr>
          </a:p>
        </p:txBody>
      </p:sp>
      <p:sp>
        <p:nvSpPr>
          <p:cNvPr id="196" name="Google Shape;196;p29"/>
          <p:cNvSpPr txBox="1"/>
          <p:nvPr/>
        </p:nvSpPr>
        <p:spPr>
          <a:xfrm>
            <a:off x="8978343" y="854477"/>
            <a:ext cx="1343200" cy="402800"/>
          </a:xfrm>
          <a:prstGeom prst="rect">
            <a:avLst/>
          </a:prstGeom>
          <a:noFill/>
          <a:ln>
            <a:noFill/>
          </a:ln>
        </p:spPr>
        <p:txBody>
          <a:bodyPr spcFirstLastPara="1" wrap="square" lIns="91425" tIns="45675" rIns="91425" bIns="45675" anchor="t" anchorCtr="0">
            <a:noAutofit/>
          </a:bodyPr>
          <a:lstStyle/>
          <a:p>
            <a:pPr marL="0" marR="0" lvl="0" indent="0" algn="ctr" rtl="0">
              <a:lnSpc>
                <a:spcPct val="100000"/>
              </a:lnSpc>
              <a:spcBef>
                <a:spcPts val="0"/>
              </a:spcBef>
              <a:spcAft>
                <a:spcPts val="0"/>
              </a:spcAft>
              <a:buNone/>
            </a:pPr>
            <a:r>
              <a:rPr lang="en-IE" sz="2000" b="0" i="0" u="none" strike="noStrike" cap="none">
                <a:solidFill>
                  <a:srgbClr val="37639F"/>
                </a:solidFill>
                <a:latin typeface="Century Gothic"/>
                <a:ea typeface="Century Gothic"/>
                <a:cs typeface="Century Gothic"/>
                <a:sym typeface="Century Gothic"/>
              </a:rPr>
              <a:t>Supplier </a:t>
            </a:r>
            <a:endParaRPr sz="1500" b="0" i="0" u="none" strike="noStrike" cap="none">
              <a:solidFill>
                <a:srgbClr val="000000"/>
              </a:solidFill>
              <a:latin typeface="Arial"/>
              <a:ea typeface="Arial"/>
              <a:cs typeface="Arial"/>
              <a:sym typeface="Arial"/>
            </a:endParaRPr>
          </a:p>
        </p:txBody>
      </p:sp>
      <p:sp>
        <p:nvSpPr>
          <p:cNvPr id="197" name="Google Shape;197;p29"/>
          <p:cNvSpPr/>
          <p:nvPr/>
        </p:nvSpPr>
        <p:spPr>
          <a:xfrm>
            <a:off x="0" y="5598000"/>
            <a:ext cx="12192000" cy="1260000"/>
          </a:xfrm>
          <a:prstGeom prst="rect">
            <a:avLst/>
          </a:prstGeom>
          <a:solidFill>
            <a:srgbClr val="37639F"/>
          </a:solidFill>
          <a:ln>
            <a:noFill/>
          </a:ln>
        </p:spPr>
        <p:txBody>
          <a:bodyPr spcFirstLastPara="1" wrap="square" lIns="91425" tIns="215975" rIns="91425" bIns="215975" anchor="t" anchorCtr="0">
            <a:noAutofit/>
          </a:bodyPr>
          <a:lstStyle/>
          <a:p>
            <a:pPr marL="0" marR="0" lvl="0" indent="0" algn="ctr" rtl="0">
              <a:lnSpc>
                <a:spcPct val="100000"/>
              </a:lnSpc>
              <a:spcBef>
                <a:spcPts val="0"/>
              </a:spcBef>
              <a:spcAft>
                <a:spcPts val="0"/>
              </a:spcAft>
              <a:buNone/>
            </a:pPr>
            <a:r>
              <a:rPr lang="en-IE" sz="3500" b="1" i="0" u="none" strike="noStrike" cap="none">
                <a:solidFill>
                  <a:schemeClr val="lt1"/>
                </a:solidFill>
                <a:latin typeface="Century Gothic"/>
                <a:ea typeface="Century Gothic"/>
                <a:cs typeface="Century Gothic"/>
                <a:sym typeface="Century Gothic"/>
              </a:rPr>
              <a:t>Supplier Scheduled Release Management Flow</a:t>
            </a:r>
            <a:endParaRPr sz="3500" b="1" i="0" u="none" strike="noStrike" cap="none">
              <a:solidFill>
                <a:schemeClr val="lt1"/>
              </a:solidFill>
              <a:latin typeface="Century Gothic"/>
              <a:ea typeface="Century Gothic"/>
              <a:cs typeface="Century Gothic"/>
              <a:sym typeface="Century Gothic"/>
            </a:endParaRPr>
          </a:p>
        </p:txBody>
      </p:sp>
      <p:grpSp>
        <p:nvGrpSpPr>
          <p:cNvPr id="198" name="Google Shape;198;p29"/>
          <p:cNvGrpSpPr/>
          <p:nvPr/>
        </p:nvGrpSpPr>
        <p:grpSpPr>
          <a:xfrm>
            <a:off x="9407971" y="1302003"/>
            <a:ext cx="528680" cy="1259761"/>
            <a:chOff x="2934" y="0"/>
            <a:chExt cx="1813" cy="4319"/>
          </a:xfrm>
        </p:grpSpPr>
        <p:sp>
          <p:nvSpPr>
            <p:cNvPr id="199" name="Google Shape;199;p29"/>
            <p:cNvSpPr/>
            <p:nvPr/>
          </p:nvSpPr>
          <p:spPr>
            <a:xfrm>
              <a:off x="3392" y="0"/>
              <a:ext cx="900" cy="900"/>
            </a:xfrm>
            <a:prstGeom prst="ellipse">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00" name="Google Shape;200;p29"/>
            <p:cNvSpPr/>
            <p:nvPr/>
          </p:nvSpPr>
          <p:spPr>
            <a:xfrm>
              <a:off x="2934" y="977"/>
              <a:ext cx="1813" cy="3342"/>
            </a:xfrm>
            <a:custGeom>
              <a:avLst/>
              <a:gdLst/>
              <a:ahLst/>
              <a:cxnLst/>
              <a:rect l="l" t="t" r="r" b="b"/>
              <a:pathLst>
                <a:path w="566" h="1051" extrusionOk="0">
                  <a:moveTo>
                    <a:pt x="485" y="0"/>
                  </a:moveTo>
                  <a:cubicBezTo>
                    <a:pt x="430" y="0"/>
                    <a:pt x="81" y="0"/>
                    <a:pt x="81" y="0"/>
                  </a:cubicBezTo>
                  <a:cubicBezTo>
                    <a:pt x="81" y="0"/>
                    <a:pt x="0" y="0"/>
                    <a:pt x="0" y="81"/>
                  </a:cubicBezTo>
                  <a:cubicBezTo>
                    <a:pt x="0" y="136"/>
                    <a:pt x="0" y="404"/>
                    <a:pt x="0" y="404"/>
                  </a:cubicBezTo>
                  <a:cubicBezTo>
                    <a:pt x="0" y="404"/>
                    <a:pt x="0" y="453"/>
                    <a:pt x="48" y="453"/>
                  </a:cubicBezTo>
                  <a:cubicBezTo>
                    <a:pt x="97" y="453"/>
                    <a:pt x="97" y="404"/>
                    <a:pt x="97" y="404"/>
                  </a:cubicBezTo>
                  <a:cubicBezTo>
                    <a:pt x="97" y="129"/>
                    <a:pt x="97" y="129"/>
                    <a:pt x="97" y="129"/>
                  </a:cubicBezTo>
                  <a:cubicBezTo>
                    <a:pt x="129" y="129"/>
                    <a:pt x="129" y="129"/>
                    <a:pt x="129" y="129"/>
                  </a:cubicBezTo>
                  <a:cubicBezTo>
                    <a:pt x="129" y="485"/>
                    <a:pt x="129" y="485"/>
                    <a:pt x="129" y="485"/>
                  </a:cubicBezTo>
                  <a:cubicBezTo>
                    <a:pt x="129" y="986"/>
                    <a:pt x="129" y="986"/>
                    <a:pt x="129" y="986"/>
                  </a:cubicBezTo>
                  <a:cubicBezTo>
                    <a:pt x="129" y="986"/>
                    <a:pt x="129" y="1051"/>
                    <a:pt x="194" y="1051"/>
                  </a:cubicBezTo>
                  <a:cubicBezTo>
                    <a:pt x="259" y="1051"/>
                    <a:pt x="259" y="986"/>
                    <a:pt x="259" y="986"/>
                  </a:cubicBezTo>
                  <a:cubicBezTo>
                    <a:pt x="259" y="469"/>
                    <a:pt x="259" y="469"/>
                    <a:pt x="259" y="469"/>
                  </a:cubicBezTo>
                  <a:cubicBezTo>
                    <a:pt x="307" y="469"/>
                    <a:pt x="307" y="469"/>
                    <a:pt x="307" y="469"/>
                  </a:cubicBezTo>
                  <a:cubicBezTo>
                    <a:pt x="307" y="986"/>
                    <a:pt x="307" y="986"/>
                    <a:pt x="307" y="986"/>
                  </a:cubicBezTo>
                  <a:cubicBezTo>
                    <a:pt x="307" y="986"/>
                    <a:pt x="307" y="1051"/>
                    <a:pt x="372" y="1051"/>
                  </a:cubicBezTo>
                  <a:cubicBezTo>
                    <a:pt x="437" y="1051"/>
                    <a:pt x="437" y="986"/>
                    <a:pt x="437" y="986"/>
                  </a:cubicBezTo>
                  <a:cubicBezTo>
                    <a:pt x="437" y="129"/>
                    <a:pt x="437" y="129"/>
                    <a:pt x="437" y="129"/>
                  </a:cubicBezTo>
                  <a:cubicBezTo>
                    <a:pt x="469" y="129"/>
                    <a:pt x="469" y="129"/>
                    <a:pt x="469" y="129"/>
                  </a:cubicBezTo>
                  <a:cubicBezTo>
                    <a:pt x="469" y="404"/>
                    <a:pt x="469" y="404"/>
                    <a:pt x="469" y="404"/>
                  </a:cubicBezTo>
                  <a:cubicBezTo>
                    <a:pt x="469" y="404"/>
                    <a:pt x="469" y="453"/>
                    <a:pt x="517" y="453"/>
                  </a:cubicBezTo>
                  <a:cubicBezTo>
                    <a:pt x="566" y="453"/>
                    <a:pt x="566" y="404"/>
                    <a:pt x="566" y="404"/>
                  </a:cubicBezTo>
                  <a:cubicBezTo>
                    <a:pt x="566" y="81"/>
                    <a:pt x="566" y="81"/>
                    <a:pt x="566" y="81"/>
                  </a:cubicBezTo>
                  <a:cubicBezTo>
                    <a:pt x="566" y="81"/>
                    <a:pt x="566" y="0"/>
                    <a:pt x="485" y="0"/>
                  </a:cubicBez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grpSp>
      <p:cxnSp>
        <p:nvCxnSpPr>
          <p:cNvPr id="201" name="Google Shape;201;p29"/>
          <p:cNvCxnSpPr/>
          <p:nvPr/>
        </p:nvCxnSpPr>
        <p:spPr>
          <a:xfrm>
            <a:off x="5109045" y="4426857"/>
            <a:ext cx="1463200" cy="10400"/>
          </a:xfrm>
          <a:prstGeom prst="straightConnector1">
            <a:avLst/>
          </a:prstGeom>
          <a:noFill/>
          <a:ln w="9525" cap="flat" cmpd="sng">
            <a:solidFill>
              <a:srgbClr val="37639F"/>
            </a:solidFill>
            <a:prstDash val="dash"/>
            <a:round/>
            <a:headEnd type="none" w="sm" len="sm"/>
            <a:tailEnd type="triangle" w="med" len="med"/>
          </a:ln>
        </p:spPr>
      </p:cxnSp>
      <p:grpSp>
        <p:nvGrpSpPr>
          <p:cNvPr id="202" name="Google Shape;202;p29"/>
          <p:cNvGrpSpPr/>
          <p:nvPr/>
        </p:nvGrpSpPr>
        <p:grpSpPr>
          <a:xfrm>
            <a:off x="9299437" y="2874243"/>
            <a:ext cx="700240" cy="987388"/>
            <a:chOff x="1668" y="3657"/>
            <a:chExt cx="471" cy="663"/>
          </a:xfrm>
        </p:grpSpPr>
        <p:sp>
          <p:nvSpPr>
            <p:cNvPr id="203" name="Google Shape;203;p29"/>
            <p:cNvSpPr/>
            <p:nvPr/>
          </p:nvSpPr>
          <p:spPr>
            <a:xfrm>
              <a:off x="1668" y="3657"/>
              <a:ext cx="471" cy="663"/>
            </a:xfrm>
            <a:custGeom>
              <a:avLst/>
              <a:gdLst/>
              <a:ahLst/>
              <a:cxnLst/>
              <a:rect l="l" t="t" r="r" b="b"/>
              <a:pathLst>
                <a:path w="1354" h="1354" extrusionOk="0">
                  <a:moveTo>
                    <a:pt x="1284" y="1354"/>
                  </a:moveTo>
                  <a:cubicBezTo>
                    <a:pt x="70" y="1354"/>
                    <a:pt x="70" y="1354"/>
                    <a:pt x="70" y="1354"/>
                  </a:cubicBezTo>
                  <a:cubicBezTo>
                    <a:pt x="31" y="1354"/>
                    <a:pt x="0" y="1322"/>
                    <a:pt x="0" y="1284"/>
                  </a:cubicBezTo>
                  <a:cubicBezTo>
                    <a:pt x="0" y="70"/>
                    <a:pt x="0" y="70"/>
                    <a:pt x="0" y="70"/>
                  </a:cubicBezTo>
                  <a:cubicBezTo>
                    <a:pt x="0" y="31"/>
                    <a:pt x="31" y="0"/>
                    <a:pt x="70" y="0"/>
                  </a:cubicBezTo>
                  <a:cubicBezTo>
                    <a:pt x="1284" y="0"/>
                    <a:pt x="1284" y="0"/>
                    <a:pt x="1284" y="0"/>
                  </a:cubicBezTo>
                  <a:cubicBezTo>
                    <a:pt x="1323" y="0"/>
                    <a:pt x="1354" y="31"/>
                    <a:pt x="1354" y="70"/>
                  </a:cubicBezTo>
                  <a:cubicBezTo>
                    <a:pt x="1354" y="1284"/>
                    <a:pt x="1354" y="1284"/>
                    <a:pt x="1354" y="1284"/>
                  </a:cubicBezTo>
                  <a:cubicBezTo>
                    <a:pt x="1354" y="1322"/>
                    <a:pt x="1323" y="1354"/>
                    <a:pt x="1284" y="1354"/>
                  </a:cubicBezTo>
                  <a:close/>
                  <a:moveTo>
                    <a:pt x="77" y="1276"/>
                  </a:moveTo>
                  <a:cubicBezTo>
                    <a:pt x="1277" y="1276"/>
                    <a:pt x="1277" y="1276"/>
                    <a:pt x="1277" y="1276"/>
                  </a:cubicBezTo>
                  <a:cubicBezTo>
                    <a:pt x="1277" y="77"/>
                    <a:pt x="1277" y="77"/>
                    <a:pt x="1277" y="77"/>
                  </a:cubicBezTo>
                  <a:cubicBezTo>
                    <a:pt x="77" y="77"/>
                    <a:pt x="77" y="77"/>
                    <a:pt x="77" y="77"/>
                  </a:cubicBezTo>
                  <a:lnTo>
                    <a:pt x="77" y="1276"/>
                  </a:ln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04" name="Google Shape;204;p29"/>
            <p:cNvSpPr/>
            <p:nvPr/>
          </p:nvSpPr>
          <p:spPr>
            <a:xfrm>
              <a:off x="1772" y="3955"/>
              <a:ext cx="258" cy="257"/>
            </a:xfrm>
            <a:custGeom>
              <a:avLst/>
              <a:gdLst/>
              <a:ahLst/>
              <a:cxnLst/>
              <a:rect l="l" t="t" r="r" b="b"/>
              <a:pathLst>
                <a:path w="742" h="740" extrusionOk="0">
                  <a:moveTo>
                    <a:pt x="660" y="567"/>
                  </a:moveTo>
                  <a:cubicBezTo>
                    <a:pt x="742" y="567"/>
                    <a:pt x="742" y="567"/>
                    <a:pt x="742" y="567"/>
                  </a:cubicBezTo>
                  <a:cubicBezTo>
                    <a:pt x="717" y="619"/>
                    <a:pt x="677" y="660"/>
                    <a:pt x="624" y="689"/>
                  </a:cubicBezTo>
                  <a:cubicBezTo>
                    <a:pt x="563" y="723"/>
                    <a:pt x="489" y="740"/>
                    <a:pt x="402" y="740"/>
                  </a:cubicBezTo>
                  <a:cubicBezTo>
                    <a:pt x="317" y="740"/>
                    <a:pt x="244" y="726"/>
                    <a:pt x="182" y="697"/>
                  </a:cubicBezTo>
                  <a:cubicBezTo>
                    <a:pt x="121" y="668"/>
                    <a:pt x="75" y="626"/>
                    <a:pt x="45" y="570"/>
                  </a:cubicBezTo>
                  <a:cubicBezTo>
                    <a:pt x="15" y="515"/>
                    <a:pt x="0" y="454"/>
                    <a:pt x="0" y="388"/>
                  </a:cubicBezTo>
                  <a:cubicBezTo>
                    <a:pt x="0" y="316"/>
                    <a:pt x="17" y="249"/>
                    <a:pt x="51" y="187"/>
                  </a:cubicBezTo>
                  <a:cubicBezTo>
                    <a:pt x="85" y="124"/>
                    <a:pt x="132" y="78"/>
                    <a:pt x="191" y="47"/>
                  </a:cubicBezTo>
                  <a:cubicBezTo>
                    <a:pt x="250" y="15"/>
                    <a:pt x="318" y="0"/>
                    <a:pt x="394" y="0"/>
                  </a:cubicBezTo>
                  <a:cubicBezTo>
                    <a:pt x="459" y="0"/>
                    <a:pt x="516" y="12"/>
                    <a:pt x="567" y="38"/>
                  </a:cubicBezTo>
                  <a:cubicBezTo>
                    <a:pt x="617" y="63"/>
                    <a:pt x="655" y="98"/>
                    <a:pt x="682" y="145"/>
                  </a:cubicBezTo>
                  <a:cubicBezTo>
                    <a:pt x="709" y="191"/>
                    <a:pt x="722" y="242"/>
                    <a:pt x="722" y="297"/>
                  </a:cubicBezTo>
                  <a:cubicBezTo>
                    <a:pt x="722" y="362"/>
                    <a:pt x="702" y="421"/>
                    <a:pt x="661" y="474"/>
                  </a:cubicBezTo>
                  <a:cubicBezTo>
                    <a:pt x="611" y="541"/>
                    <a:pt x="546" y="574"/>
                    <a:pt x="467" y="574"/>
                  </a:cubicBezTo>
                  <a:cubicBezTo>
                    <a:pt x="446" y="574"/>
                    <a:pt x="430" y="570"/>
                    <a:pt x="419" y="563"/>
                  </a:cubicBezTo>
                  <a:cubicBezTo>
                    <a:pt x="408" y="556"/>
                    <a:pt x="401" y="545"/>
                    <a:pt x="397" y="530"/>
                  </a:cubicBezTo>
                  <a:cubicBezTo>
                    <a:pt x="367" y="559"/>
                    <a:pt x="332" y="574"/>
                    <a:pt x="293" y="574"/>
                  </a:cubicBezTo>
                  <a:cubicBezTo>
                    <a:pt x="250" y="574"/>
                    <a:pt x="215" y="559"/>
                    <a:pt x="187" y="530"/>
                  </a:cubicBezTo>
                  <a:cubicBezTo>
                    <a:pt x="158" y="501"/>
                    <a:pt x="144" y="462"/>
                    <a:pt x="144" y="413"/>
                  </a:cubicBezTo>
                  <a:cubicBezTo>
                    <a:pt x="144" y="353"/>
                    <a:pt x="161" y="297"/>
                    <a:pt x="195" y="248"/>
                  </a:cubicBezTo>
                  <a:cubicBezTo>
                    <a:pt x="236" y="187"/>
                    <a:pt x="289" y="157"/>
                    <a:pt x="353" y="157"/>
                  </a:cubicBezTo>
                  <a:cubicBezTo>
                    <a:pt x="399" y="157"/>
                    <a:pt x="432" y="174"/>
                    <a:pt x="454" y="209"/>
                  </a:cubicBezTo>
                  <a:cubicBezTo>
                    <a:pt x="464" y="166"/>
                    <a:pt x="464" y="166"/>
                    <a:pt x="464" y="166"/>
                  </a:cubicBezTo>
                  <a:cubicBezTo>
                    <a:pt x="566" y="166"/>
                    <a:pt x="566" y="166"/>
                    <a:pt x="566" y="166"/>
                  </a:cubicBezTo>
                  <a:cubicBezTo>
                    <a:pt x="507" y="442"/>
                    <a:pt x="507" y="442"/>
                    <a:pt x="507" y="442"/>
                  </a:cubicBezTo>
                  <a:cubicBezTo>
                    <a:pt x="504" y="460"/>
                    <a:pt x="502" y="471"/>
                    <a:pt x="502" y="476"/>
                  </a:cubicBezTo>
                  <a:cubicBezTo>
                    <a:pt x="502" y="483"/>
                    <a:pt x="503" y="488"/>
                    <a:pt x="506" y="491"/>
                  </a:cubicBezTo>
                  <a:cubicBezTo>
                    <a:pt x="509" y="494"/>
                    <a:pt x="513" y="496"/>
                    <a:pt x="517" y="496"/>
                  </a:cubicBezTo>
                  <a:cubicBezTo>
                    <a:pt x="529" y="496"/>
                    <a:pt x="545" y="488"/>
                    <a:pt x="565" y="473"/>
                  </a:cubicBezTo>
                  <a:cubicBezTo>
                    <a:pt x="591" y="454"/>
                    <a:pt x="612" y="428"/>
                    <a:pt x="628" y="395"/>
                  </a:cubicBezTo>
                  <a:cubicBezTo>
                    <a:pt x="644" y="362"/>
                    <a:pt x="653" y="328"/>
                    <a:pt x="653" y="293"/>
                  </a:cubicBezTo>
                  <a:cubicBezTo>
                    <a:pt x="653" y="230"/>
                    <a:pt x="630" y="177"/>
                    <a:pt x="584" y="134"/>
                  </a:cubicBezTo>
                  <a:cubicBezTo>
                    <a:pt x="538" y="92"/>
                    <a:pt x="475" y="71"/>
                    <a:pt x="393" y="71"/>
                  </a:cubicBezTo>
                  <a:cubicBezTo>
                    <a:pt x="323" y="71"/>
                    <a:pt x="264" y="85"/>
                    <a:pt x="216" y="113"/>
                  </a:cubicBezTo>
                  <a:cubicBezTo>
                    <a:pt x="167" y="142"/>
                    <a:pt x="131" y="181"/>
                    <a:pt x="106" y="233"/>
                  </a:cubicBezTo>
                  <a:cubicBezTo>
                    <a:pt x="82" y="284"/>
                    <a:pt x="70" y="338"/>
                    <a:pt x="70" y="394"/>
                  </a:cubicBezTo>
                  <a:cubicBezTo>
                    <a:pt x="70" y="448"/>
                    <a:pt x="83" y="497"/>
                    <a:pt x="111" y="541"/>
                  </a:cubicBezTo>
                  <a:cubicBezTo>
                    <a:pt x="138" y="586"/>
                    <a:pt x="176" y="618"/>
                    <a:pt x="226" y="639"/>
                  </a:cubicBezTo>
                  <a:cubicBezTo>
                    <a:pt x="275" y="659"/>
                    <a:pt x="332" y="669"/>
                    <a:pt x="395" y="669"/>
                  </a:cubicBezTo>
                  <a:cubicBezTo>
                    <a:pt x="457" y="669"/>
                    <a:pt x="509" y="661"/>
                    <a:pt x="554" y="644"/>
                  </a:cubicBezTo>
                  <a:cubicBezTo>
                    <a:pt x="598" y="627"/>
                    <a:pt x="633" y="601"/>
                    <a:pt x="660" y="567"/>
                  </a:cubicBezTo>
                  <a:close/>
                  <a:moveTo>
                    <a:pt x="244" y="409"/>
                  </a:moveTo>
                  <a:cubicBezTo>
                    <a:pt x="244" y="441"/>
                    <a:pt x="251" y="465"/>
                    <a:pt x="264" y="481"/>
                  </a:cubicBezTo>
                  <a:cubicBezTo>
                    <a:pt x="277" y="496"/>
                    <a:pt x="293" y="504"/>
                    <a:pt x="313" y="504"/>
                  </a:cubicBezTo>
                  <a:cubicBezTo>
                    <a:pt x="328" y="504"/>
                    <a:pt x="341" y="500"/>
                    <a:pt x="354" y="493"/>
                  </a:cubicBezTo>
                  <a:cubicBezTo>
                    <a:pt x="364" y="488"/>
                    <a:pt x="374" y="480"/>
                    <a:pt x="383" y="469"/>
                  </a:cubicBezTo>
                  <a:cubicBezTo>
                    <a:pt x="397" y="453"/>
                    <a:pt x="408" y="430"/>
                    <a:pt x="418" y="400"/>
                  </a:cubicBezTo>
                  <a:cubicBezTo>
                    <a:pt x="428" y="370"/>
                    <a:pt x="433" y="342"/>
                    <a:pt x="433" y="316"/>
                  </a:cubicBezTo>
                  <a:cubicBezTo>
                    <a:pt x="433" y="287"/>
                    <a:pt x="426" y="265"/>
                    <a:pt x="413" y="249"/>
                  </a:cubicBezTo>
                  <a:cubicBezTo>
                    <a:pt x="399" y="234"/>
                    <a:pt x="382" y="226"/>
                    <a:pt x="362" y="226"/>
                  </a:cubicBezTo>
                  <a:cubicBezTo>
                    <a:pt x="340" y="226"/>
                    <a:pt x="319" y="235"/>
                    <a:pt x="301" y="252"/>
                  </a:cubicBezTo>
                  <a:cubicBezTo>
                    <a:pt x="282" y="269"/>
                    <a:pt x="268" y="293"/>
                    <a:pt x="258" y="325"/>
                  </a:cubicBezTo>
                  <a:cubicBezTo>
                    <a:pt x="249" y="356"/>
                    <a:pt x="244" y="384"/>
                    <a:pt x="244" y="409"/>
                  </a:cubicBez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grpSp>
      <p:cxnSp>
        <p:nvCxnSpPr>
          <p:cNvPr id="205" name="Google Shape;205;p29"/>
          <p:cNvCxnSpPr/>
          <p:nvPr/>
        </p:nvCxnSpPr>
        <p:spPr>
          <a:xfrm>
            <a:off x="7532363" y="4419600"/>
            <a:ext cx="1737200" cy="17200"/>
          </a:xfrm>
          <a:prstGeom prst="straightConnector1">
            <a:avLst/>
          </a:prstGeom>
          <a:noFill/>
          <a:ln w="9525" cap="flat" cmpd="sng">
            <a:solidFill>
              <a:srgbClr val="37639F"/>
            </a:solidFill>
            <a:prstDash val="dash"/>
            <a:round/>
            <a:headEnd type="none" w="sm" len="sm"/>
            <a:tailEnd type="triangle" w="med" len="med"/>
          </a:ln>
        </p:spPr>
      </p:cxnSp>
      <p:cxnSp>
        <p:nvCxnSpPr>
          <p:cNvPr id="206" name="Google Shape;206;p29"/>
          <p:cNvCxnSpPr/>
          <p:nvPr/>
        </p:nvCxnSpPr>
        <p:spPr>
          <a:xfrm rot="10800000">
            <a:off x="9701689" y="3847073"/>
            <a:ext cx="4000" cy="375600"/>
          </a:xfrm>
          <a:prstGeom prst="straightConnector1">
            <a:avLst/>
          </a:prstGeom>
          <a:noFill/>
          <a:ln w="9525" cap="flat" cmpd="sng">
            <a:solidFill>
              <a:srgbClr val="37639F"/>
            </a:solidFill>
            <a:prstDash val="dash"/>
            <a:round/>
            <a:headEnd type="none" w="sm" len="sm"/>
            <a:tailEnd type="triangle" w="med" len="med"/>
          </a:ln>
        </p:spPr>
      </p:cxnSp>
      <p:grpSp>
        <p:nvGrpSpPr>
          <p:cNvPr id="207" name="Google Shape;207;p29"/>
          <p:cNvGrpSpPr/>
          <p:nvPr/>
        </p:nvGrpSpPr>
        <p:grpSpPr>
          <a:xfrm>
            <a:off x="10233632" y="2717910"/>
            <a:ext cx="906725" cy="1152001"/>
            <a:chOff x="5580384" y="1359659"/>
            <a:chExt cx="906725" cy="1152001"/>
          </a:xfrm>
        </p:grpSpPr>
        <p:sp>
          <p:nvSpPr>
            <p:cNvPr id="208" name="Google Shape;208;p29"/>
            <p:cNvSpPr/>
            <p:nvPr/>
          </p:nvSpPr>
          <p:spPr>
            <a:xfrm>
              <a:off x="5738626" y="1519483"/>
              <a:ext cx="295800" cy="3960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09" name="Google Shape;209;p29"/>
            <p:cNvSpPr/>
            <p:nvPr/>
          </p:nvSpPr>
          <p:spPr>
            <a:xfrm>
              <a:off x="5738626" y="1666648"/>
              <a:ext cx="590100" cy="4260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10" name="Google Shape;210;p29"/>
            <p:cNvSpPr/>
            <p:nvPr/>
          </p:nvSpPr>
          <p:spPr>
            <a:xfrm>
              <a:off x="5738626" y="1793241"/>
              <a:ext cx="590100" cy="4110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11" name="Google Shape;211;p29"/>
            <p:cNvSpPr/>
            <p:nvPr/>
          </p:nvSpPr>
          <p:spPr>
            <a:xfrm>
              <a:off x="5738626" y="1918252"/>
              <a:ext cx="590100" cy="4260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12" name="Google Shape;212;p29"/>
            <p:cNvSpPr/>
            <p:nvPr/>
          </p:nvSpPr>
          <p:spPr>
            <a:xfrm>
              <a:off x="5580384" y="1359659"/>
              <a:ext cx="906725" cy="1152001"/>
            </a:xfrm>
            <a:custGeom>
              <a:avLst/>
              <a:gdLst/>
              <a:ahLst/>
              <a:cxnLst/>
              <a:rect l="l" t="t" r="r" b="b"/>
              <a:pathLst>
                <a:path w="999" h="1277" extrusionOk="0">
                  <a:moveTo>
                    <a:pt x="0" y="85"/>
                  </a:moveTo>
                  <a:cubicBezTo>
                    <a:pt x="0" y="1192"/>
                    <a:pt x="0" y="1192"/>
                    <a:pt x="0" y="1192"/>
                  </a:cubicBezTo>
                  <a:cubicBezTo>
                    <a:pt x="0" y="1239"/>
                    <a:pt x="38" y="1277"/>
                    <a:pt x="85" y="1277"/>
                  </a:cubicBezTo>
                  <a:cubicBezTo>
                    <a:pt x="914" y="1277"/>
                    <a:pt x="914" y="1277"/>
                    <a:pt x="914" y="1277"/>
                  </a:cubicBezTo>
                  <a:cubicBezTo>
                    <a:pt x="961" y="1277"/>
                    <a:pt x="999" y="1239"/>
                    <a:pt x="999" y="1192"/>
                  </a:cubicBezTo>
                  <a:cubicBezTo>
                    <a:pt x="999" y="85"/>
                    <a:pt x="999" y="85"/>
                    <a:pt x="999" y="85"/>
                  </a:cubicBezTo>
                  <a:cubicBezTo>
                    <a:pt x="999" y="38"/>
                    <a:pt x="961" y="0"/>
                    <a:pt x="914" y="0"/>
                  </a:cubicBezTo>
                  <a:cubicBezTo>
                    <a:pt x="85" y="0"/>
                    <a:pt x="85" y="0"/>
                    <a:pt x="85" y="0"/>
                  </a:cubicBezTo>
                  <a:cubicBezTo>
                    <a:pt x="38" y="0"/>
                    <a:pt x="0" y="38"/>
                    <a:pt x="0" y="85"/>
                  </a:cubicBezTo>
                  <a:close/>
                  <a:moveTo>
                    <a:pt x="85" y="46"/>
                  </a:moveTo>
                  <a:cubicBezTo>
                    <a:pt x="914" y="46"/>
                    <a:pt x="914" y="46"/>
                    <a:pt x="914" y="46"/>
                  </a:cubicBezTo>
                  <a:cubicBezTo>
                    <a:pt x="936" y="46"/>
                    <a:pt x="953" y="63"/>
                    <a:pt x="953" y="85"/>
                  </a:cubicBezTo>
                  <a:cubicBezTo>
                    <a:pt x="953" y="1192"/>
                    <a:pt x="953" y="1192"/>
                    <a:pt x="953" y="1192"/>
                  </a:cubicBezTo>
                  <a:cubicBezTo>
                    <a:pt x="953" y="1214"/>
                    <a:pt x="936" y="1232"/>
                    <a:pt x="914" y="1232"/>
                  </a:cubicBezTo>
                  <a:cubicBezTo>
                    <a:pt x="85" y="1232"/>
                    <a:pt x="85" y="1232"/>
                    <a:pt x="85" y="1232"/>
                  </a:cubicBezTo>
                  <a:cubicBezTo>
                    <a:pt x="63" y="1232"/>
                    <a:pt x="45" y="1214"/>
                    <a:pt x="45" y="1192"/>
                  </a:cubicBezTo>
                  <a:cubicBezTo>
                    <a:pt x="45" y="85"/>
                    <a:pt x="45" y="85"/>
                    <a:pt x="45" y="85"/>
                  </a:cubicBezTo>
                  <a:cubicBezTo>
                    <a:pt x="45" y="63"/>
                    <a:pt x="63" y="46"/>
                    <a:pt x="85" y="46"/>
                  </a:cubicBez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13" name="Google Shape;213;p29"/>
            <p:cNvSpPr/>
            <p:nvPr/>
          </p:nvSpPr>
          <p:spPr>
            <a:xfrm>
              <a:off x="5738626" y="2044846"/>
              <a:ext cx="590100" cy="4260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14" name="Google Shape;214;p29"/>
            <p:cNvSpPr/>
            <p:nvPr/>
          </p:nvSpPr>
          <p:spPr>
            <a:xfrm>
              <a:off x="5738626" y="2169857"/>
              <a:ext cx="590100" cy="4260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15" name="Google Shape;215;p29"/>
            <p:cNvSpPr/>
            <p:nvPr/>
          </p:nvSpPr>
          <p:spPr>
            <a:xfrm>
              <a:off x="5738626" y="2296450"/>
              <a:ext cx="590100" cy="4260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grpSp>
      <p:cxnSp>
        <p:nvCxnSpPr>
          <p:cNvPr id="216" name="Google Shape;216;p29"/>
          <p:cNvCxnSpPr/>
          <p:nvPr/>
        </p:nvCxnSpPr>
        <p:spPr>
          <a:xfrm rot="10800000" flipH="1">
            <a:off x="9652000" y="2598171"/>
            <a:ext cx="5200" cy="319200"/>
          </a:xfrm>
          <a:prstGeom prst="straightConnector1">
            <a:avLst/>
          </a:prstGeom>
          <a:noFill/>
          <a:ln w="9525" cap="flat" cmpd="sng">
            <a:solidFill>
              <a:srgbClr val="37639F"/>
            </a:solidFill>
            <a:prstDash val="dash"/>
            <a:round/>
            <a:headEnd type="none" w="sm" len="sm"/>
            <a:tailEnd type="triangle" w="med" len="med"/>
          </a:ln>
        </p:spPr>
      </p:cxnSp>
      <p:cxnSp>
        <p:nvCxnSpPr>
          <p:cNvPr id="217" name="Google Shape;217;p29"/>
          <p:cNvCxnSpPr/>
          <p:nvPr/>
        </p:nvCxnSpPr>
        <p:spPr>
          <a:xfrm rot="10800000">
            <a:off x="10623523" y="3865657"/>
            <a:ext cx="4000" cy="375600"/>
          </a:xfrm>
          <a:prstGeom prst="straightConnector1">
            <a:avLst/>
          </a:prstGeom>
          <a:noFill/>
          <a:ln w="9525" cap="flat" cmpd="sng">
            <a:solidFill>
              <a:srgbClr val="37639F"/>
            </a:solidFill>
            <a:prstDash val="dash"/>
            <a:round/>
            <a:headEnd type="none" w="sm" len="sm"/>
            <a:tailEnd type="triangle" w="med" len="med"/>
          </a:ln>
        </p:spPr>
      </p:cxnSp>
      <p:cxnSp>
        <p:nvCxnSpPr>
          <p:cNvPr id="218" name="Google Shape;218;p29"/>
          <p:cNvCxnSpPr/>
          <p:nvPr/>
        </p:nvCxnSpPr>
        <p:spPr>
          <a:xfrm>
            <a:off x="10058389" y="1550008"/>
            <a:ext cx="639600" cy="260700"/>
          </a:xfrm>
          <a:prstGeom prst="bentConnector3">
            <a:avLst>
              <a:gd name="adj1" fmla="val 98804"/>
            </a:avLst>
          </a:prstGeom>
          <a:noFill/>
          <a:ln w="9525" cap="flat" cmpd="sng">
            <a:solidFill>
              <a:srgbClr val="0070C0"/>
            </a:solidFill>
            <a:prstDash val="dash"/>
            <a:round/>
            <a:headEnd type="triangle" w="med" len="med"/>
            <a:tailEnd type="triangle" w="med" len="med"/>
          </a:ln>
        </p:spPr>
      </p:cxnSp>
      <p:pic>
        <p:nvPicPr>
          <p:cNvPr id="219" name="Google Shape;219;p29" descr="C:\Users\j5d\Downloads\shipping-2856031_640.png"/>
          <p:cNvPicPr preferRelativeResize="0"/>
          <p:nvPr/>
        </p:nvPicPr>
        <p:blipFill rotWithShape="1">
          <a:blip r:embed="rId3">
            <a:alphaModFix/>
          </a:blip>
          <a:srcRect/>
          <a:stretch/>
        </p:blipFill>
        <p:spPr>
          <a:xfrm flipH="1">
            <a:off x="6167004" y="1412271"/>
            <a:ext cx="1162051" cy="918069"/>
          </a:xfrm>
          <a:prstGeom prst="rect">
            <a:avLst/>
          </a:prstGeom>
          <a:noFill/>
          <a:ln>
            <a:noFill/>
          </a:ln>
        </p:spPr>
      </p:pic>
      <p:sp>
        <p:nvSpPr>
          <p:cNvPr id="220" name="Google Shape;220;p29"/>
          <p:cNvSpPr/>
          <p:nvPr/>
        </p:nvSpPr>
        <p:spPr>
          <a:xfrm>
            <a:off x="7425984" y="1568483"/>
            <a:ext cx="1714000" cy="540000"/>
          </a:xfrm>
          <a:prstGeom prst="roundRect">
            <a:avLst>
              <a:gd name="adj" fmla="val 16667"/>
            </a:avLst>
          </a:prstGeom>
          <a:solidFill>
            <a:srgbClr val="37639F"/>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None/>
            </a:pPr>
            <a:r>
              <a:rPr lang="en-IE" sz="2100" b="0" i="0" u="none" strike="noStrike" cap="none">
                <a:solidFill>
                  <a:schemeClr val="lt1"/>
                </a:solidFill>
                <a:latin typeface="Century Gothic"/>
                <a:ea typeface="Century Gothic"/>
                <a:cs typeface="Century Gothic"/>
                <a:sym typeface="Century Gothic"/>
              </a:rPr>
              <a:t>Shipped</a:t>
            </a:r>
            <a:endParaRPr sz="1500" b="0" i="0" u="none" strike="noStrike" cap="none">
              <a:solidFill>
                <a:srgbClr val="000000"/>
              </a:solidFill>
              <a:latin typeface="Arial"/>
              <a:ea typeface="Arial"/>
              <a:cs typeface="Arial"/>
              <a:sym typeface="Arial"/>
            </a:endParaRPr>
          </a:p>
        </p:txBody>
      </p:sp>
      <p:sp>
        <p:nvSpPr>
          <p:cNvPr id="221" name="Google Shape;221;p29"/>
          <p:cNvSpPr txBox="1"/>
          <p:nvPr/>
        </p:nvSpPr>
        <p:spPr>
          <a:xfrm>
            <a:off x="743831" y="2055541"/>
            <a:ext cx="1685600" cy="759200"/>
          </a:xfrm>
          <a:prstGeom prst="rect">
            <a:avLst/>
          </a:prstGeom>
          <a:noFill/>
          <a:ln>
            <a:noFill/>
          </a:ln>
        </p:spPr>
        <p:txBody>
          <a:bodyPr spcFirstLastPara="1" wrap="square" lIns="91425" tIns="45675" rIns="91425" bIns="91425" anchor="b" anchorCtr="0">
            <a:noAutofit/>
          </a:bodyPr>
          <a:lstStyle/>
          <a:p>
            <a:pPr marL="0" marR="0" lvl="0" indent="0" algn="r" rtl="0">
              <a:lnSpc>
                <a:spcPct val="100000"/>
              </a:lnSpc>
              <a:spcBef>
                <a:spcPts val="0"/>
              </a:spcBef>
              <a:spcAft>
                <a:spcPts val="0"/>
              </a:spcAft>
              <a:buNone/>
            </a:pPr>
            <a:r>
              <a:rPr lang="en-IE" sz="2000" b="0" i="0" u="none" strike="noStrike" cap="none">
                <a:solidFill>
                  <a:srgbClr val="37639F"/>
                </a:solidFill>
                <a:latin typeface="Century Gothic"/>
                <a:ea typeface="Century Gothic"/>
                <a:cs typeface="Century Gothic"/>
                <a:sym typeface="Century Gothic"/>
              </a:rPr>
              <a:t>AS + CI PO receipt</a:t>
            </a:r>
            <a:endParaRPr sz="2000" b="0" i="0" u="none" strike="noStrike" cap="none">
              <a:solidFill>
                <a:srgbClr val="37639F"/>
              </a:solidFill>
              <a:latin typeface="Century Gothic"/>
              <a:ea typeface="Century Gothic"/>
              <a:cs typeface="Century Gothic"/>
              <a:sym typeface="Century Gothic"/>
            </a:endParaRPr>
          </a:p>
        </p:txBody>
      </p:sp>
      <p:cxnSp>
        <p:nvCxnSpPr>
          <p:cNvPr id="222" name="Google Shape;222;p29"/>
          <p:cNvCxnSpPr/>
          <p:nvPr/>
        </p:nvCxnSpPr>
        <p:spPr>
          <a:xfrm>
            <a:off x="1677553" y="886171"/>
            <a:ext cx="6235500" cy="548700"/>
          </a:xfrm>
          <a:prstGeom prst="bentConnector3">
            <a:avLst>
              <a:gd name="adj1" fmla="val 100011"/>
            </a:avLst>
          </a:prstGeom>
          <a:noFill/>
          <a:ln w="9525" cap="flat" cmpd="sng">
            <a:solidFill>
              <a:srgbClr val="37639F"/>
            </a:solidFill>
            <a:prstDash val="dash"/>
            <a:round/>
            <a:headEnd type="triangle" w="lg" len="lg"/>
            <a:tailEnd type="none" w="sm" len="sm"/>
          </a:ln>
        </p:spPr>
      </p:cxnSp>
      <p:grpSp>
        <p:nvGrpSpPr>
          <p:cNvPr id="223" name="Google Shape;223;p29"/>
          <p:cNvGrpSpPr/>
          <p:nvPr/>
        </p:nvGrpSpPr>
        <p:grpSpPr>
          <a:xfrm>
            <a:off x="2595748" y="1629509"/>
            <a:ext cx="896801" cy="1101283"/>
            <a:chOff x="811" y="2028"/>
            <a:chExt cx="637" cy="783"/>
          </a:xfrm>
        </p:grpSpPr>
        <p:sp>
          <p:nvSpPr>
            <p:cNvPr id="224" name="Google Shape;224;p29"/>
            <p:cNvSpPr/>
            <p:nvPr/>
          </p:nvSpPr>
          <p:spPr>
            <a:xfrm>
              <a:off x="912" y="2510"/>
              <a:ext cx="300" cy="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25" name="Google Shape;225;p29"/>
            <p:cNvSpPr/>
            <p:nvPr/>
          </p:nvSpPr>
          <p:spPr>
            <a:xfrm>
              <a:off x="912" y="2591"/>
              <a:ext cx="300" cy="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26" name="Google Shape;226;p29"/>
            <p:cNvSpPr/>
            <p:nvPr/>
          </p:nvSpPr>
          <p:spPr>
            <a:xfrm>
              <a:off x="912" y="2672"/>
              <a:ext cx="300" cy="0"/>
            </a:xfrm>
            <a:prstGeom prst="rect">
              <a:avLst/>
            </a:pr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27" name="Google Shape;227;p29"/>
            <p:cNvSpPr/>
            <p:nvPr/>
          </p:nvSpPr>
          <p:spPr>
            <a:xfrm>
              <a:off x="987" y="2028"/>
              <a:ext cx="461" cy="415"/>
            </a:xfrm>
            <a:custGeom>
              <a:avLst/>
              <a:gdLst/>
              <a:ahLst/>
              <a:cxnLst/>
              <a:rect l="l" t="t" r="r" b="b"/>
              <a:pathLst>
                <a:path w="792" h="719" extrusionOk="0">
                  <a:moveTo>
                    <a:pt x="590" y="0"/>
                  </a:moveTo>
                  <a:cubicBezTo>
                    <a:pt x="589" y="0"/>
                    <a:pt x="589" y="0"/>
                    <a:pt x="589" y="0"/>
                  </a:cubicBezTo>
                  <a:cubicBezTo>
                    <a:pt x="588" y="0"/>
                    <a:pt x="588" y="0"/>
                    <a:pt x="587" y="0"/>
                  </a:cubicBezTo>
                  <a:cubicBezTo>
                    <a:pt x="584" y="1"/>
                    <a:pt x="581" y="1"/>
                    <a:pt x="579" y="1"/>
                  </a:cubicBezTo>
                  <a:cubicBezTo>
                    <a:pt x="574" y="2"/>
                    <a:pt x="569" y="2"/>
                    <a:pt x="564" y="3"/>
                  </a:cubicBezTo>
                  <a:cubicBezTo>
                    <a:pt x="526" y="10"/>
                    <a:pt x="493" y="28"/>
                    <a:pt x="464" y="57"/>
                  </a:cubicBezTo>
                  <a:cubicBezTo>
                    <a:pt x="406" y="114"/>
                    <a:pt x="348" y="172"/>
                    <a:pt x="291" y="229"/>
                  </a:cubicBezTo>
                  <a:cubicBezTo>
                    <a:pt x="242" y="277"/>
                    <a:pt x="242" y="277"/>
                    <a:pt x="242" y="277"/>
                  </a:cubicBezTo>
                  <a:cubicBezTo>
                    <a:pt x="224" y="295"/>
                    <a:pt x="206" y="313"/>
                    <a:pt x="188" y="331"/>
                  </a:cubicBezTo>
                  <a:cubicBezTo>
                    <a:pt x="144" y="374"/>
                    <a:pt x="98" y="420"/>
                    <a:pt x="54" y="464"/>
                  </a:cubicBezTo>
                  <a:cubicBezTo>
                    <a:pt x="16" y="502"/>
                    <a:pt x="0" y="548"/>
                    <a:pt x="7" y="601"/>
                  </a:cubicBezTo>
                  <a:cubicBezTo>
                    <a:pt x="13" y="645"/>
                    <a:pt x="36" y="678"/>
                    <a:pt x="77" y="700"/>
                  </a:cubicBezTo>
                  <a:cubicBezTo>
                    <a:pt x="104" y="715"/>
                    <a:pt x="135" y="719"/>
                    <a:pt x="173" y="712"/>
                  </a:cubicBezTo>
                  <a:cubicBezTo>
                    <a:pt x="204" y="707"/>
                    <a:pt x="231" y="692"/>
                    <a:pt x="257" y="667"/>
                  </a:cubicBezTo>
                  <a:cubicBezTo>
                    <a:pt x="293" y="631"/>
                    <a:pt x="293" y="631"/>
                    <a:pt x="293" y="631"/>
                  </a:cubicBezTo>
                  <a:cubicBezTo>
                    <a:pt x="317" y="607"/>
                    <a:pt x="341" y="583"/>
                    <a:pt x="365" y="559"/>
                  </a:cubicBezTo>
                  <a:cubicBezTo>
                    <a:pt x="383" y="542"/>
                    <a:pt x="400" y="524"/>
                    <a:pt x="418" y="507"/>
                  </a:cubicBezTo>
                  <a:cubicBezTo>
                    <a:pt x="465" y="460"/>
                    <a:pt x="514" y="411"/>
                    <a:pt x="562" y="364"/>
                  </a:cubicBezTo>
                  <a:cubicBezTo>
                    <a:pt x="582" y="345"/>
                    <a:pt x="592" y="324"/>
                    <a:pt x="594" y="301"/>
                  </a:cubicBezTo>
                  <a:cubicBezTo>
                    <a:pt x="596" y="279"/>
                    <a:pt x="593" y="260"/>
                    <a:pt x="583" y="244"/>
                  </a:cubicBezTo>
                  <a:cubicBezTo>
                    <a:pt x="561" y="205"/>
                    <a:pt x="520" y="188"/>
                    <a:pt x="475" y="199"/>
                  </a:cubicBezTo>
                  <a:cubicBezTo>
                    <a:pt x="458" y="203"/>
                    <a:pt x="443" y="212"/>
                    <a:pt x="428" y="227"/>
                  </a:cubicBezTo>
                  <a:cubicBezTo>
                    <a:pt x="382" y="272"/>
                    <a:pt x="336" y="318"/>
                    <a:pt x="292" y="362"/>
                  </a:cubicBezTo>
                  <a:cubicBezTo>
                    <a:pt x="275" y="379"/>
                    <a:pt x="258" y="395"/>
                    <a:pt x="241" y="412"/>
                  </a:cubicBezTo>
                  <a:cubicBezTo>
                    <a:pt x="231" y="422"/>
                    <a:pt x="193" y="461"/>
                    <a:pt x="184" y="470"/>
                  </a:cubicBezTo>
                  <a:cubicBezTo>
                    <a:pt x="180" y="474"/>
                    <a:pt x="181" y="475"/>
                    <a:pt x="182" y="478"/>
                  </a:cubicBezTo>
                  <a:cubicBezTo>
                    <a:pt x="189" y="490"/>
                    <a:pt x="199" y="499"/>
                    <a:pt x="211" y="507"/>
                  </a:cubicBezTo>
                  <a:cubicBezTo>
                    <a:pt x="212" y="508"/>
                    <a:pt x="214" y="509"/>
                    <a:pt x="218" y="506"/>
                  </a:cubicBezTo>
                  <a:cubicBezTo>
                    <a:pt x="218" y="505"/>
                    <a:pt x="219" y="504"/>
                    <a:pt x="220" y="503"/>
                  </a:cubicBezTo>
                  <a:cubicBezTo>
                    <a:pt x="221" y="502"/>
                    <a:pt x="221" y="502"/>
                    <a:pt x="221" y="502"/>
                  </a:cubicBezTo>
                  <a:cubicBezTo>
                    <a:pt x="256" y="468"/>
                    <a:pt x="299" y="425"/>
                    <a:pt x="340" y="384"/>
                  </a:cubicBezTo>
                  <a:cubicBezTo>
                    <a:pt x="383" y="342"/>
                    <a:pt x="426" y="298"/>
                    <a:pt x="462" y="262"/>
                  </a:cubicBezTo>
                  <a:cubicBezTo>
                    <a:pt x="472" y="253"/>
                    <a:pt x="483" y="248"/>
                    <a:pt x="495" y="246"/>
                  </a:cubicBezTo>
                  <a:cubicBezTo>
                    <a:pt x="519" y="243"/>
                    <a:pt x="540" y="259"/>
                    <a:pt x="544" y="283"/>
                  </a:cubicBezTo>
                  <a:cubicBezTo>
                    <a:pt x="546" y="300"/>
                    <a:pt x="541" y="316"/>
                    <a:pt x="527" y="329"/>
                  </a:cubicBezTo>
                  <a:cubicBezTo>
                    <a:pt x="477" y="379"/>
                    <a:pt x="426" y="430"/>
                    <a:pt x="375" y="480"/>
                  </a:cubicBezTo>
                  <a:cubicBezTo>
                    <a:pt x="361" y="494"/>
                    <a:pt x="348" y="507"/>
                    <a:pt x="334" y="520"/>
                  </a:cubicBezTo>
                  <a:cubicBezTo>
                    <a:pt x="297" y="557"/>
                    <a:pt x="259" y="595"/>
                    <a:pt x="221" y="633"/>
                  </a:cubicBezTo>
                  <a:cubicBezTo>
                    <a:pt x="199" y="654"/>
                    <a:pt x="172" y="666"/>
                    <a:pt x="142" y="666"/>
                  </a:cubicBezTo>
                  <a:cubicBezTo>
                    <a:pt x="142" y="666"/>
                    <a:pt x="142" y="666"/>
                    <a:pt x="141" y="666"/>
                  </a:cubicBezTo>
                  <a:cubicBezTo>
                    <a:pt x="109" y="666"/>
                    <a:pt x="84" y="652"/>
                    <a:pt x="67" y="626"/>
                  </a:cubicBezTo>
                  <a:cubicBezTo>
                    <a:pt x="55" y="606"/>
                    <a:pt x="52" y="583"/>
                    <a:pt x="57" y="556"/>
                  </a:cubicBezTo>
                  <a:cubicBezTo>
                    <a:pt x="62" y="534"/>
                    <a:pt x="73" y="514"/>
                    <a:pt x="92" y="495"/>
                  </a:cubicBezTo>
                  <a:cubicBezTo>
                    <a:pt x="126" y="462"/>
                    <a:pt x="160" y="429"/>
                    <a:pt x="192" y="396"/>
                  </a:cubicBezTo>
                  <a:cubicBezTo>
                    <a:pt x="231" y="358"/>
                    <a:pt x="231" y="358"/>
                    <a:pt x="231" y="358"/>
                  </a:cubicBezTo>
                  <a:cubicBezTo>
                    <a:pt x="499" y="92"/>
                    <a:pt x="499" y="92"/>
                    <a:pt x="499" y="92"/>
                  </a:cubicBezTo>
                  <a:cubicBezTo>
                    <a:pt x="511" y="81"/>
                    <a:pt x="522" y="73"/>
                    <a:pt x="535" y="66"/>
                  </a:cubicBezTo>
                  <a:cubicBezTo>
                    <a:pt x="585" y="39"/>
                    <a:pt x="653" y="47"/>
                    <a:pt x="695" y="85"/>
                  </a:cubicBezTo>
                  <a:cubicBezTo>
                    <a:pt x="734" y="119"/>
                    <a:pt x="749" y="163"/>
                    <a:pt x="742" y="214"/>
                  </a:cubicBezTo>
                  <a:cubicBezTo>
                    <a:pt x="737" y="243"/>
                    <a:pt x="724" y="268"/>
                    <a:pt x="702" y="291"/>
                  </a:cubicBezTo>
                  <a:cubicBezTo>
                    <a:pt x="668" y="324"/>
                    <a:pt x="634" y="358"/>
                    <a:pt x="601" y="391"/>
                  </a:cubicBezTo>
                  <a:cubicBezTo>
                    <a:pt x="588" y="403"/>
                    <a:pt x="575" y="416"/>
                    <a:pt x="563" y="428"/>
                  </a:cubicBezTo>
                  <a:cubicBezTo>
                    <a:pt x="532" y="458"/>
                    <a:pt x="494" y="496"/>
                    <a:pt x="457" y="533"/>
                  </a:cubicBezTo>
                  <a:cubicBezTo>
                    <a:pt x="420" y="570"/>
                    <a:pt x="382" y="608"/>
                    <a:pt x="352" y="638"/>
                  </a:cubicBezTo>
                  <a:cubicBezTo>
                    <a:pt x="348" y="642"/>
                    <a:pt x="348" y="644"/>
                    <a:pt x="350" y="649"/>
                  </a:cubicBezTo>
                  <a:cubicBezTo>
                    <a:pt x="357" y="658"/>
                    <a:pt x="365" y="667"/>
                    <a:pt x="375" y="674"/>
                  </a:cubicBezTo>
                  <a:cubicBezTo>
                    <a:pt x="380" y="677"/>
                    <a:pt x="382" y="677"/>
                    <a:pt x="387" y="672"/>
                  </a:cubicBezTo>
                  <a:cubicBezTo>
                    <a:pt x="407" y="652"/>
                    <a:pt x="435" y="624"/>
                    <a:pt x="462" y="597"/>
                  </a:cubicBezTo>
                  <a:cubicBezTo>
                    <a:pt x="487" y="572"/>
                    <a:pt x="514" y="546"/>
                    <a:pt x="532" y="527"/>
                  </a:cubicBezTo>
                  <a:cubicBezTo>
                    <a:pt x="552" y="508"/>
                    <a:pt x="571" y="489"/>
                    <a:pt x="591" y="470"/>
                  </a:cubicBezTo>
                  <a:cubicBezTo>
                    <a:pt x="636" y="425"/>
                    <a:pt x="683" y="378"/>
                    <a:pt x="729" y="333"/>
                  </a:cubicBezTo>
                  <a:cubicBezTo>
                    <a:pt x="747" y="315"/>
                    <a:pt x="761" y="297"/>
                    <a:pt x="771" y="278"/>
                  </a:cubicBezTo>
                  <a:cubicBezTo>
                    <a:pt x="784" y="253"/>
                    <a:pt x="791" y="225"/>
                    <a:pt x="791" y="194"/>
                  </a:cubicBezTo>
                  <a:cubicBezTo>
                    <a:pt x="792" y="171"/>
                    <a:pt x="789" y="150"/>
                    <a:pt x="782" y="130"/>
                  </a:cubicBezTo>
                  <a:cubicBezTo>
                    <a:pt x="773" y="99"/>
                    <a:pt x="755" y="73"/>
                    <a:pt x="730" y="50"/>
                  </a:cubicBezTo>
                  <a:cubicBezTo>
                    <a:pt x="701" y="23"/>
                    <a:pt x="667" y="7"/>
                    <a:pt x="628" y="2"/>
                  </a:cubicBezTo>
                  <a:cubicBezTo>
                    <a:pt x="625" y="1"/>
                    <a:pt x="621" y="1"/>
                    <a:pt x="618" y="1"/>
                  </a:cubicBezTo>
                  <a:cubicBezTo>
                    <a:pt x="613" y="0"/>
                    <a:pt x="613" y="0"/>
                    <a:pt x="613" y="0"/>
                  </a:cubicBezTo>
                  <a:lnTo>
                    <a:pt x="590" y="0"/>
                  </a:ln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28" name="Google Shape;228;p29"/>
            <p:cNvSpPr/>
            <p:nvPr/>
          </p:nvSpPr>
          <p:spPr>
            <a:xfrm>
              <a:off x="912" y="2173"/>
              <a:ext cx="176" cy="25"/>
            </a:xfrm>
            <a:custGeom>
              <a:avLst/>
              <a:gdLst/>
              <a:ahLst/>
              <a:cxnLst/>
              <a:rect l="l" t="t" r="r" b="b"/>
              <a:pathLst>
                <a:path w="302" h="43" extrusionOk="0">
                  <a:moveTo>
                    <a:pt x="302" y="0"/>
                  </a:moveTo>
                  <a:cubicBezTo>
                    <a:pt x="0" y="0"/>
                    <a:pt x="0" y="0"/>
                    <a:pt x="0" y="0"/>
                  </a:cubicBezTo>
                  <a:cubicBezTo>
                    <a:pt x="0" y="43"/>
                    <a:pt x="0" y="43"/>
                    <a:pt x="0" y="43"/>
                  </a:cubicBezTo>
                  <a:cubicBezTo>
                    <a:pt x="258" y="43"/>
                    <a:pt x="258" y="43"/>
                    <a:pt x="258" y="43"/>
                  </a:cubicBezTo>
                  <a:cubicBezTo>
                    <a:pt x="262" y="39"/>
                    <a:pt x="266" y="36"/>
                    <a:pt x="270" y="32"/>
                  </a:cubicBezTo>
                  <a:cubicBezTo>
                    <a:pt x="280" y="21"/>
                    <a:pt x="291" y="10"/>
                    <a:pt x="302" y="0"/>
                  </a:cubicBez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29" name="Google Shape;229;p29"/>
            <p:cNvSpPr/>
            <p:nvPr/>
          </p:nvSpPr>
          <p:spPr>
            <a:xfrm>
              <a:off x="912" y="2268"/>
              <a:ext cx="81" cy="27"/>
            </a:xfrm>
            <a:custGeom>
              <a:avLst/>
              <a:gdLst/>
              <a:ahLst/>
              <a:cxnLst/>
              <a:rect l="l" t="t" r="r" b="b"/>
              <a:pathLst>
                <a:path w="138" h="47" extrusionOk="0">
                  <a:moveTo>
                    <a:pt x="138" y="0"/>
                  </a:moveTo>
                  <a:cubicBezTo>
                    <a:pt x="0" y="0"/>
                    <a:pt x="0" y="0"/>
                    <a:pt x="0" y="0"/>
                  </a:cubicBezTo>
                  <a:cubicBezTo>
                    <a:pt x="0" y="47"/>
                    <a:pt x="0" y="47"/>
                    <a:pt x="0" y="47"/>
                  </a:cubicBezTo>
                  <a:cubicBezTo>
                    <a:pt x="100" y="47"/>
                    <a:pt x="100" y="47"/>
                    <a:pt x="100" y="47"/>
                  </a:cubicBezTo>
                  <a:cubicBezTo>
                    <a:pt x="110" y="31"/>
                    <a:pt x="121" y="17"/>
                    <a:pt x="135" y="3"/>
                  </a:cubicBezTo>
                  <a:cubicBezTo>
                    <a:pt x="136" y="2"/>
                    <a:pt x="137" y="1"/>
                    <a:pt x="138" y="0"/>
                  </a:cubicBez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30" name="Google Shape;230;p29"/>
            <p:cNvSpPr/>
            <p:nvPr/>
          </p:nvSpPr>
          <p:spPr>
            <a:xfrm>
              <a:off x="912" y="2348"/>
              <a:ext cx="40" cy="28"/>
            </a:xfrm>
            <a:custGeom>
              <a:avLst/>
              <a:gdLst/>
              <a:ahLst/>
              <a:cxnLst/>
              <a:rect l="l" t="t" r="r" b="b"/>
              <a:pathLst>
                <a:path w="68" h="47" extrusionOk="0">
                  <a:moveTo>
                    <a:pt x="68" y="0"/>
                  </a:moveTo>
                  <a:cubicBezTo>
                    <a:pt x="0" y="0"/>
                    <a:pt x="0" y="0"/>
                    <a:pt x="0" y="0"/>
                  </a:cubicBezTo>
                  <a:cubicBezTo>
                    <a:pt x="0" y="47"/>
                    <a:pt x="0" y="47"/>
                    <a:pt x="0" y="47"/>
                  </a:cubicBezTo>
                  <a:cubicBezTo>
                    <a:pt x="68" y="47"/>
                    <a:pt x="68" y="47"/>
                    <a:pt x="68" y="47"/>
                  </a:cubicBezTo>
                  <a:cubicBezTo>
                    <a:pt x="67" y="31"/>
                    <a:pt x="67" y="16"/>
                    <a:pt x="68" y="0"/>
                  </a:cubicBez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31" name="Google Shape;231;p29"/>
            <p:cNvSpPr/>
            <p:nvPr/>
          </p:nvSpPr>
          <p:spPr>
            <a:xfrm>
              <a:off x="912" y="2429"/>
              <a:ext cx="84" cy="28"/>
            </a:xfrm>
            <a:custGeom>
              <a:avLst/>
              <a:gdLst/>
              <a:ahLst/>
              <a:cxnLst/>
              <a:rect l="l" t="t" r="r" b="b"/>
              <a:pathLst>
                <a:path w="144" h="47" extrusionOk="0">
                  <a:moveTo>
                    <a:pt x="100" y="0"/>
                  </a:moveTo>
                  <a:cubicBezTo>
                    <a:pt x="0" y="0"/>
                    <a:pt x="0" y="0"/>
                    <a:pt x="0" y="0"/>
                  </a:cubicBezTo>
                  <a:cubicBezTo>
                    <a:pt x="0" y="47"/>
                    <a:pt x="0" y="47"/>
                    <a:pt x="0" y="47"/>
                  </a:cubicBezTo>
                  <a:cubicBezTo>
                    <a:pt x="144" y="47"/>
                    <a:pt x="144" y="47"/>
                    <a:pt x="144" y="47"/>
                  </a:cubicBezTo>
                  <a:cubicBezTo>
                    <a:pt x="126" y="33"/>
                    <a:pt x="112" y="18"/>
                    <a:pt x="100" y="0"/>
                  </a:cubicBez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sp>
          <p:nvSpPr>
            <p:cNvPr id="232" name="Google Shape;232;p29"/>
            <p:cNvSpPr/>
            <p:nvPr/>
          </p:nvSpPr>
          <p:spPr>
            <a:xfrm>
              <a:off x="811" y="2070"/>
              <a:ext cx="582" cy="741"/>
            </a:xfrm>
            <a:custGeom>
              <a:avLst/>
              <a:gdLst/>
              <a:ahLst/>
              <a:cxnLst/>
              <a:rect l="l" t="t" r="r" b="b"/>
              <a:pathLst>
                <a:path w="999" h="1277" extrusionOk="0">
                  <a:moveTo>
                    <a:pt x="953" y="1192"/>
                  </a:moveTo>
                  <a:cubicBezTo>
                    <a:pt x="953" y="1214"/>
                    <a:pt x="936" y="1232"/>
                    <a:pt x="914" y="1232"/>
                  </a:cubicBezTo>
                  <a:cubicBezTo>
                    <a:pt x="85" y="1232"/>
                    <a:pt x="85" y="1232"/>
                    <a:pt x="85" y="1232"/>
                  </a:cubicBezTo>
                  <a:cubicBezTo>
                    <a:pt x="63" y="1232"/>
                    <a:pt x="45" y="1214"/>
                    <a:pt x="45" y="1192"/>
                  </a:cubicBezTo>
                  <a:cubicBezTo>
                    <a:pt x="45" y="85"/>
                    <a:pt x="45" y="85"/>
                    <a:pt x="45" y="85"/>
                  </a:cubicBezTo>
                  <a:cubicBezTo>
                    <a:pt x="45" y="63"/>
                    <a:pt x="63" y="46"/>
                    <a:pt x="85" y="46"/>
                  </a:cubicBezTo>
                  <a:cubicBezTo>
                    <a:pt x="609" y="46"/>
                    <a:pt x="609" y="46"/>
                    <a:pt x="609" y="46"/>
                  </a:cubicBezTo>
                  <a:cubicBezTo>
                    <a:pt x="624" y="31"/>
                    <a:pt x="639" y="16"/>
                    <a:pt x="655" y="0"/>
                  </a:cubicBezTo>
                  <a:cubicBezTo>
                    <a:pt x="85" y="0"/>
                    <a:pt x="85" y="0"/>
                    <a:pt x="85" y="0"/>
                  </a:cubicBezTo>
                  <a:cubicBezTo>
                    <a:pt x="38" y="0"/>
                    <a:pt x="0" y="38"/>
                    <a:pt x="0" y="85"/>
                  </a:cubicBezTo>
                  <a:cubicBezTo>
                    <a:pt x="0" y="1192"/>
                    <a:pt x="0" y="1192"/>
                    <a:pt x="0" y="1192"/>
                  </a:cubicBezTo>
                  <a:cubicBezTo>
                    <a:pt x="0" y="1239"/>
                    <a:pt x="38" y="1277"/>
                    <a:pt x="85" y="1277"/>
                  </a:cubicBezTo>
                  <a:cubicBezTo>
                    <a:pt x="914" y="1277"/>
                    <a:pt x="914" y="1277"/>
                    <a:pt x="914" y="1277"/>
                  </a:cubicBezTo>
                  <a:cubicBezTo>
                    <a:pt x="961" y="1277"/>
                    <a:pt x="999" y="1239"/>
                    <a:pt x="999" y="1192"/>
                  </a:cubicBezTo>
                  <a:cubicBezTo>
                    <a:pt x="999" y="388"/>
                    <a:pt x="999" y="388"/>
                    <a:pt x="999" y="388"/>
                  </a:cubicBezTo>
                  <a:cubicBezTo>
                    <a:pt x="983" y="403"/>
                    <a:pt x="968" y="418"/>
                    <a:pt x="953" y="432"/>
                  </a:cubicBezTo>
                  <a:lnTo>
                    <a:pt x="953" y="1192"/>
                  </a:lnTo>
                  <a:close/>
                </a:path>
              </a:pathLst>
            </a:custGeom>
            <a:solidFill>
              <a:srgbClr val="37639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900" b="0" i="0" u="none" strike="noStrike" cap="none">
                <a:solidFill>
                  <a:schemeClr val="dk1"/>
                </a:solidFill>
                <a:latin typeface="Century Gothic"/>
                <a:ea typeface="Century Gothic"/>
                <a:cs typeface="Century Gothic"/>
                <a:sym typeface="Century Gothic"/>
              </a:endParaRPr>
            </a:p>
          </p:txBody>
        </p:sp>
      </p:grpSp>
      <p:pic>
        <p:nvPicPr>
          <p:cNvPr id="233" name="Google Shape;233;p29"/>
          <p:cNvPicPr preferRelativeResize="0"/>
          <p:nvPr/>
        </p:nvPicPr>
        <p:blipFill rotWithShape="1">
          <a:blip r:embed="rId4">
            <a:alphaModFix/>
          </a:blip>
          <a:srcRect/>
          <a:stretch/>
        </p:blipFill>
        <p:spPr>
          <a:xfrm>
            <a:off x="707332" y="658580"/>
            <a:ext cx="854528" cy="1185384"/>
          </a:xfrm>
          <a:prstGeom prst="rect">
            <a:avLst/>
          </a:prstGeom>
          <a:noFill/>
          <a:ln>
            <a:noFill/>
          </a:ln>
        </p:spPr>
      </p:pic>
      <p:pic>
        <p:nvPicPr>
          <p:cNvPr id="234" name="Google Shape;234;p29" descr="Scanner.png"/>
          <p:cNvPicPr preferRelativeResize="0"/>
          <p:nvPr/>
        </p:nvPicPr>
        <p:blipFill rotWithShape="1">
          <a:blip r:embed="rId5">
            <a:alphaModFix/>
          </a:blip>
          <a:srcRect l="47536"/>
          <a:stretch/>
        </p:blipFill>
        <p:spPr>
          <a:xfrm>
            <a:off x="1664677" y="1140023"/>
            <a:ext cx="470905" cy="897612"/>
          </a:xfrm>
          <a:prstGeom prst="rect">
            <a:avLst/>
          </a:prstGeom>
          <a:noFill/>
          <a:ln>
            <a:noFill/>
          </a:ln>
        </p:spPr>
      </p:pic>
      <p:sp>
        <p:nvSpPr>
          <p:cNvPr id="235" name="Google Shape;235;p29"/>
          <p:cNvSpPr/>
          <p:nvPr/>
        </p:nvSpPr>
        <p:spPr>
          <a:xfrm>
            <a:off x="3122575" y="2367335"/>
            <a:ext cx="576000" cy="576000"/>
          </a:xfrm>
          <a:prstGeom prst="ellipse">
            <a:avLst/>
          </a:prstGeom>
          <a:solidFill>
            <a:schemeClr val="accent3"/>
          </a:solidFill>
          <a:ln w="2540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IE" sz="1500" b="1" i="0" u="none" strike="noStrike" cap="none">
                <a:solidFill>
                  <a:schemeClr val="lt1"/>
                </a:solidFill>
                <a:latin typeface="Century Gothic"/>
                <a:ea typeface="Century Gothic"/>
                <a:cs typeface="Century Gothic"/>
                <a:sym typeface="Century Gothic"/>
              </a:rPr>
              <a:t>AVL</a:t>
            </a:r>
            <a:endParaRPr sz="1500" b="0" i="0" u="none" strike="noStrike" cap="none">
              <a:solidFill>
                <a:srgbClr val="000000"/>
              </a:solidFill>
              <a:latin typeface="Arial"/>
              <a:ea typeface="Arial"/>
              <a:cs typeface="Arial"/>
              <a:sym typeface="Arial"/>
            </a:endParaRPr>
          </a:p>
        </p:txBody>
      </p:sp>
      <p:sp>
        <p:nvSpPr>
          <p:cNvPr id="236" name="Google Shape;236;p29"/>
          <p:cNvSpPr/>
          <p:nvPr/>
        </p:nvSpPr>
        <p:spPr>
          <a:xfrm>
            <a:off x="9318972" y="4166917"/>
            <a:ext cx="1687600" cy="540000"/>
          </a:xfrm>
          <a:prstGeom prst="roundRect">
            <a:avLst>
              <a:gd name="adj" fmla="val 14879"/>
            </a:avLst>
          </a:prstGeom>
          <a:solidFill>
            <a:srgbClr val="37639F"/>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None/>
            </a:pPr>
            <a:r>
              <a:rPr lang="en-IE" sz="2100" b="0" i="0" u="none" strike="noStrike" cap="none">
                <a:solidFill>
                  <a:schemeClr val="lt1"/>
                </a:solidFill>
                <a:latin typeface="Century Gothic"/>
                <a:ea typeface="Century Gothic"/>
                <a:cs typeface="Century Gothic"/>
                <a:sym typeface="Century Gothic"/>
              </a:rPr>
              <a:t>Active</a:t>
            </a:r>
            <a:endParaRPr sz="1500" b="0" i="0" u="none" strike="noStrike" cap="none">
              <a:solidFill>
                <a:srgbClr val="000000"/>
              </a:solidFill>
              <a:latin typeface="Arial"/>
              <a:ea typeface="Arial"/>
              <a:cs typeface="Arial"/>
              <a:sym typeface="Arial"/>
            </a:endParaRPr>
          </a:p>
        </p:txBody>
      </p:sp>
      <p:sp>
        <p:nvSpPr>
          <p:cNvPr id="237" name="Google Shape;237;p29"/>
          <p:cNvSpPr txBox="1"/>
          <p:nvPr/>
        </p:nvSpPr>
        <p:spPr>
          <a:xfrm>
            <a:off x="2447169" y="520803"/>
            <a:ext cx="3946400" cy="407200"/>
          </a:xfrm>
          <a:prstGeom prst="rect">
            <a:avLst/>
          </a:prstGeom>
          <a:noFill/>
          <a:ln>
            <a:noFill/>
          </a:ln>
        </p:spPr>
        <p:txBody>
          <a:bodyPr spcFirstLastPara="1" wrap="square" lIns="91425" tIns="45675" rIns="91425" bIns="91425" anchor="b" anchorCtr="0">
            <a:noAutofit/>
          </a:bodyPr>
          <a:lstStyle/>
          <a:p>
            <a:pPr marL="0" marR="0" lvl="0" indent="0" algn="ctr" rtl="0">
              <a:lnSpc>
                <a:spcPct val="100000"/>
              </a:lnSpc>
              <a:spcBef>
                <a:spcPts val="0"/>
              </a:spcBef>
              <a:spcAft>
                <a:spcPts val="0"/>
              </a:spcAft>
              <a:buNone/>
            </a:pPr>
            <a:r>
              <a:rPr lang="en-IE" sz="1900" b="0" i="0" u="none" strike="noStrike" cap="none">
                <a:solidFill>
                  <a:srgbClr val="37639F"/>
                </a:solidFill>
                <a:latin typeface="Century Gothic"/>
                <a:ea typeface="Century Gothic"/>
                <a:cs typeface="Century Gothic"/>
                <a:sym typeface="Century Gothic"/>
              </a:rPr>
              <a:t>Delivery without ASN</a:t>
            </a:r>
            <a:endParaRPr sz="1900" b="0" i="0" u="none" strike="noStrike" cap="none">
              <a:solidFill>
                <a:srgbClr val="37639F"/>
              </a:solidFill>
              <a:latin typeface="Century Gothic"/>
              <a:ea typeface="Century Gothic"/>
              <a:cs typeface="Century Gothic"/>
              <a:sym typeface="Century Gothic"/>
            </a:endParaRPr>
          </a:p>
        </p:txBody>
      </p:sp>
      <p:sp>
        <p:nvSpPr>
          <p:cNvPr id="238" name="Google Shape;238;p29"/>
          <p:cNvSpPr txBox="1"/>
          <p:nvPr/>
        </p:nvSpPr>
        <p:spPr>
          <a:xfrm>
            <a:off x="9382587" y="6411183"/>
            <a:ext cx="2765200" cy="365200"/>
          </a:xfrm>
          <a:prstGeom prst="rect">
            <a:avLst/>
          </a:prstGeom>
          <a:noFill/>
          <a:ln>
            <a:noFill/>
          </a:ln>
        </p:spPr>
        <p:txBody>
          <a:bodyPr spcFirstLastPara="1" wrap="square" lIns="91650" tIns="45825" rIns="91650" bIns="45825" anchor="ctr" anchorCtr="0">
            <a:noAutofit/>
          </a:bodyPr>
          <a:lstStyle/>
          <a:p>
            <a:pPr marL="0" marR="0" lvl="0" indent="0" algn="r" rtl="0">
              <a:lnSpc>
                <a:spcPct val="100000"/>
              </a:lnSpc>
              <a:spcBef>
                <a:spcPts val="0"/>
              </a:spcBef>
              <a:spcAft>
                <a:spcPts val="0"/>
              </a:spcAft>
              <a:buNone/>
            </a:pPr>
            <a:fld id="{00000000-1234-1234-1234-123412341234}" type="slidenum">
              <a:rPr lang="en-IE" sz="2000" b="0" i="0" u="none" strike="noStrike" cap="none">
                <a:solidFill>
                  <a:schemeClr val="lt1"/>
                </a:solidFill>
                <a:latin typeface="Century Gothic"/>
                <a:ea typeface="Century Gothic"/>
                <a:cs typeface="Century Gothic"/>
                <a:sym typeface="Century Gothic"/>
              </a:rPr>
              <a:t>6</a:t>
            </a:fld>
            <a:endParaRPr sz="2000" b="0" i="0" u="none" strike="noStrike" cap="none">
              <a:solidFill>
                <a:schemeClr val="lt1"/>
              </a:solidFill>
              <a:latin typeface="Century Gothic"/>
              <a:ea typeface="Century Gothic"/>
              <a:cs typeface="Century Gothic"/>
              <a:sym typeface="Century Gothic"/>
            </a:endParaRPr>
          </a:p>
        </p:txBody>
      </p:sp>
      <p:sp>
        <p:nvSpPr>
          <p:cNvPr id="239" name="Google Shape;239;p29"/>
          <p:cNvSpPr txBox="1"/>
          <p:nvPr/>
        </p:nvSpPr>
        <p:spPr>
          <a:xfrm>
            <a:off x="9318172" y="2917372"/>
            <a:ext cx="682000" cy="461600"/>
          </a:xfrm>
          <a:prstGeom prst="rect">
            <a:avLst/>
          </a:prstGeom>
          <a:no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r>
              <a:rPr lang="en-IE" sz="2400" b="1" i="0" u="none" strike="noStrike" cap="none">
                <a:solidFill>
                  <a:srgbClr val="37639F"/>
                </a:solidFill>
                <a:latin typeface="Century Gothic"/>
                <a:ea typeface="Century Gothic"/>
                <a:cs typeface="Century Gothic"/>
                <a:sym typeface="Century Gothic"/>
              </a:rPr>
              <a:t>EDI</a:t>
            </a:r>
            <a:endParaRPr sz="2400" b="1" i="0" u="none" strike="noStrike" cap="none">
              <a:solidFill>
                <a:srgbClr val="37639F"/>
              </a:solidFill>
              <a:latin typeface="Century Gothic"/>
              <a:ea typeface="Century Gothic"/>
              <a:cs typeface="Century Gothic"/>
              <a:sym typeface="Century Gothic"/>
            </a:endParaRPr>
          </a:p>
        </p:txBody>
      </p:sp>
      <p:pic>
        <p:nvPicPr>
          <p:cNvPr id="240" name="Google Shape;240;p29"/>
          <p:cNvPicPr preferRelativeResize="0"/>
          <p:nvPr/>
        </p:nvPicPr>
        <p:blipFill rotWithShape="1">
          <a:blip r:embed="rId6">
            <a:alphaModFix/>
          </a:blip>
          <a:srcRect/>
          <a:stretch/>
        </p:blipFill>
        <p:spPr>
          <a:xfrm>
            <a:off x="6526368" y="3882927"/>
            <a:ext cx="1137176" cy="1153532"/>
          </a:xfrm>
          <a:prstGeom prst="rect">
            <a:avLst/>
          </a:prstGeom>
          <a:noFill/>
          <a:ln>
            <a:noFill/>
          </a:ln>
        </p:spPr>
      </p:pic>
      <p:grpSp>
        <p:nvGrpSpPr>
          <p:cNvPr id="241" name="Google Shape;241;p29"/>
          <p:cNvGrpSpPr/>
          <p:nvPr/>
        </p:nvGrpSpPr>
        <p:grpSpPr>
          <a:xfrm>
            <a:off x="4051684" y="3890183"/>
            <a:ext cx="1166429" cy="1168047"/>
            <a:chOff x="4051684" y="3846641"/>
            <a:chExt cx="1166429" cy="1168046"/>
          </a:xfrm>
        </p:grpSpPr>
        <p:pic>
          <p:nvPicPr>
            <p:cNvPr id="242" name="Google Shape;242;p29"/>
            <p:cNvPicPr preferRelativeResize="0"/>
            <p:nvPr/>
          </p:nvPicPr>
          <p:blipFill rotWithShape="1">
            <a:blip r:embed="rId6">
              <a:alphaModFix/>
            </a:blip>
            <a:srcRect/>
            <a:stretch/>
          </p:blipFill>
          <p:spPr>
            <a:xfrm>
              <a:off x="4051684" y="3846641"/>
              <a:ext cx="1137174" cy="1153532"/>
            </a:xfrm>
            <a:prstGeom prst="rect">
              <a:avLst/>
            </a:prstGeom>
            <a:noFill/>
            <a:ln>
              <a:noFill/>
            </a:ln>
          </p:spPr>
        </p:pic>
        <p:pic>
          <p:nvPicPr>
            <p:cNvPr id="243" name="Google Shape;243;p29"/>
            <p:cNvPicPr preferRelativeResize="0"/>
            <p:nvPr/>
          </p:nvPicPr>
          <p:blipFill rotWithShape="1">
            <a:blip r:embed="rId7">
              <a:alphaModFix/>
            </a:blip>
            <a:srcRect/>
            <a:stretch/>
          </p:blipFill>
          <p:spPr>
            <a:xfrm>
              <a:off x="4532313" y="4328887"/>
              <a:ext cx="685800" cy="685800"/>
            </a:xfrm>
            <a:prstGeom prst="rect">
              <a:avLst/>
            </a:prstGeom>
            <a:noFill/>
            <a:ln>
              <a:noFill/>
            </a:ln>
          </p:spPr>
        </p:pic>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dirty="0"/>
              <a:t>Accessing the Schedules View</a:t>
            </a:r>
            <a:endParaRPr dirty="0"/>
          </a:p>
        </p:txBody>
      </p:sp>
      <p:sp>
        <p:nvSpPr>
          <p:cNvPr id="250" name="Google Shape;250;p30"/>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251" name="Google Shape;251;p3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7</a:t>
            </a:fld>
            <a:endParaRPr/>
          </a:p>
        </p:txBody>
      </p:sp>
      <p:pic>
        <p:nvPicPr>
          <p:cNvPr id="2" name="Picture 1">
            <a:extLst>
              <a:ext uri="{FF2B5EF4-FFF2-40B4-BE49-F238E27FC236}">
                <a16:creationId xmlns:a16="http://schemas.microsoft.com/office/drawing/2014/main" id="{C36E5E75-606D-4A69-AB10-589B5796F323}"/>
              </a:ext>
            </a:extLst>
          </p:cNvPr>
          <p:cNvPicPr>
            <a:picLocks noChangeAspect="1"/>
          </p:cNvPicPr>
          <p:nvPr/>
        </p:nvPicPr>
        <p:blipFill>
          <a:blip r:embed="rId3"/>
          <a:stretch>
            <a:fillRect/>
          </a:stretch>
        </p:blipFill>
        <p:spPr>
          <a:xfrm>
            <a:off x="328612" y="1776412"/>
            <a:ext cx="11534775" cy="3305175"/>
          </a:xfrm>
          <a:prstGeom prst="rect">
            <a:avLst/>
          </a:prstGeom>
        </p:spPr>
      </p:pic>
      <p:cxnSp>
        <p:nvCxnSpPr>
          <p:cNvPr id="4" name="Straight Arrow Connector 3">
            <a:extLst>
              <a:ext uri="{FF2B5EF4-FFF2-40B4-BE49-F238E27FC236}">
                <a16:creationId xmlns:a16="http://schemas.microsoft.com/office/drawing/2014/main" id="{E201B83A-7C30-4DF1-8194-869C1F8F1205}"/>
              </a:ext>
            </a:extLst>
          </p:cNvPr>
          <p:cNvCxnSpPr>
            <a:cxnSpLocks/>
            <a:stCxn id="5" idx="1"/>
          </p:cNvCxnSpPr>
          <p:nvPr/>
        </p:nvCxnSpPr>
        <p:spPr>
          <a:xfrm flipH="1">
            <a:off x="1941443" y="1412846"/>
            <a:ext cx="2895600" cy="9924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1F6FE301-BCAF-4B00-9C5B-7D73D1EA3254}"/>
              </a:ext>
            </a:extLst>
          </p:cNvPr>
          <p:cNvSpPr txBox="1"/>
          <p:nvPr/>
        </p:nvSpPr>
        <p:spPr>
          <a:xfrm>
            <a:off x="4837043" y="1258957"/>
            <a:ext cx="5307496" cy="307777"/>
          </a:xfrm>
          <a:prstGeom prst="rect">
            <a:avLst/>
          </a:prstGeom>
          <a:noFill/>
        </p:spPr>
        <p:txBody>
          <a:bodyPr wrap="square" rtlCol="0">
            <a:spAutoFit/>
          </a:bodyPr>
          <a:lstStyle/>
          <a:p>
            <a:r>
              <a:rPr lang="en-US" dirty="0"/>
              <a:t>Use drop-down to select “Supplier”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Accessing the Schedules View</a:t>
            </a:r>
            <a:endParaRPr/>
          </a:p>
        </p:txBody>
      </p:sp>
      <p:sp>
        <p:nvSpPr>
          <p:cNvPr id="250" name="Google Shape;250;p30"/>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251" name="Google Shape;251;p3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8</a:t>
            </a:fld>
            <a:endParaRPr/>
          </a:p>
        </p:txBody>
      </p:sp>
      <p:pic>
        <p:nvPicPr>
          <p:cNvPr id="252" name="Google Shape;252;p30" descr="SP-Menu-Schedules.jpg"/>
          <p:cNvPicPr preferRelativeResize="0"/>
          <p:nvPr/>
        </p:nvPicPr>
        <p:blipFill rotWithShape="1">
          <a:blip r:embed="rId3">
            <a:alphaModFix/>
          </a:blip>
          <a:srcRect/>
          <a:stretch/>
        </p:blipFill>
        <p:spPr>
          <a:xfrm>
            <a:off x="464389" y="1967531"/>
            <a:ext cx="8759687" cy="3437183"/>
          </a:xfrm>
          <a:prstGeom prst="rect">
            <a:avLst/>
          </a:prstGeom>
          <a:noFill/>
          <a:ln>
            <a:noFill/>
          </a:ln>
        </p:spPr>
      </p:pic>
    </p:spTree>
    <p:extLst>
      <p:ext uri="{BB962C8B-B14F-4D97-AF65-F5344CB8AC3E}">
        <p14:creationId xmlns:p14="http://schemas.microsoft.com/office/powerpoint/2010/main" val="80485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dirty="0"/>
              <a:t>Schedules View</a:t>
            </a:r>
            <a:endParaRPr dirty="0"/>
          </a:p>
        </p:txBody>
      </p:sp>
      <p:sp>
        <p:nvSpPr>
          <p:cNvPr id="259" name="Google Shape;259;p31"/>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Supplier Schedules</a:t>
            </a:r>
            <a:endParaRPr/>
          </a:p>
        </p:txBody>
      </p:sp>
      <p:sp>
        <p:nvSpPr>
          <p:cNvPr id="260" name="Google Shape;260;p3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IE"/>
              <a:t>9</a:t>
            </a:fld>
            <a:endParaRPr/>
          </a:p>
        </p:txBody>
      </p:sp>
      <p:pic>
        <p:nvPicPr>
          <p:cNvPr id="261" name="Google Shape;261;p31"/>
          <p:cNvPicPr preferRelativeResize="0"/>
          <p:nvPr/>
        </p:nvPicPr>
        <p:blipFill rotWithShape="1">
          <a:blip r:embed="rId3">
            <a:alphaModFix/>
          </a:blip>
          <a:srcRect/>
          <a:stretch/>
        </p:blipFill>
        <p:spPr>
          <a:xfrm>
            <a:off x="457200" y="1681556"/>
            <a:ext cx="8229600" cy="4584389"/>
          </a:xfrm>
          <a:prstGeom prst="rect">
            <a:avLst/>
          </a:prstGeom>
          <a:noFill/>
          <a:ln w="9525" cap="flat" cmpd="sng">
            <a:solidFill>
              <a:srgbClr val="BFBFBF"/>
            </a:solidFill>
            <a:prstDash val="solid"/>
            <a:round/>
            <a:headEnd type="none" w="sm" len="sm"/>
            <a:tailEnd type="none" w="sm" len="sm"/>
          </a:ln>
        </p:spPr>
      </p:pic>
      <p:sp>
        <p:nvSpPr>
          <p:cNvPr id="262" name="Google Shape;262;p31"/>
          <p:cNvSpPr txBox="1"/>
          <p:nvPr/>
        </p:nvSpPr>
        <p:spPr>
          <a:xfrm>
            <a:off x="457200" y="1312224"/>
            <a:ext cx="3457575" cy="738664"/>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entury Gothic"/>
              <a:buNone/>
            </a:pPr>
            <a:r>
              <a:rPr lang="en-IE" sz="1400" b="0" i="0" u="none" strike="noStrike" cap="none" dirty="0">
                <a:solidFill>
                  <a:schemeClr val="dk1"/>
                </a:solidFill>
                <a:latin typeface="Century Gothic"/>
                <a:ea typeface="Century Gothic"/>
                <a:cs typeface="Century Gothic"/>
                <a:sym typeface="Century Gothic"/>
              </a:rPr>
              <a:t>Supplier release details provided</a:t>
            </a:r>
            <a:endParaRPr sz="18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400"/>
              <a:buFont typeface="Century Gothic"/>
              <a:buNone/>
            </a:pPr>
            <a:r>
              <a:rPr lang="en-IE" sz="1400" b="0" i="0" u="none" strike="noStrike" cap="none" dirty="0">
                <a:solidFill>
                  <a:schemeClr val="dk1"/>
                </a:solidFill>
                <a:latin typeface="Century Gothic"/>
                <a:ea typeface="Century Gothic"/>
                <a:cs typeface="Century Gothic"/>
                <a:sym typeface="Century Gothic"/>
              </a:rPr>
              <a:t>with ship schedule, cumulative or net releases</a:t>
            </a:r>
            <a:endParaRPr sz="1800" b="0" i="0" u="none" strike="noStrike" cap="none" dirty="0">
              <a:solidFill>
                <a:schemeClr val="dk1"/>
              </a:solidFill>
              <a:latin typeface="Century Gothic"/>
              <a:ea typeface="Century Gothic"/>
              <a:cs typeface="Century Gothic"/>
              <a:sym typeface="Century Gothic"/>
            </a:endParaRPr>
          </a:p>
        </p:txBody>
      </p:sp>
      <p:cxnSp>
        <p:nvCxnSpPr>
          <p:cNvPr id="263" name="Google Shape;263;p31"/>
          <p:cNvCxnSpPr/>
          <p:nvPr/>
        </p:nvCxnSpPr>
        <p:spPr>
          <a:xfrm flipH="1">
            <a:off x="1232034" y="2050888"/>
            <a:ext cx="202130" cy="291623"/>
          </a:xfrm>
          <a:prstGeom prst="straightConnector1">
            <a:avLst/>
          </a:prstGeom>
          <a:noFill/>
          <a:ln w="28575" cap="flat" cmpd="sng">
            <a:solidFill>
              <a:srgbClr val="366092"/>
            </a:solidFill>
            <a:prstDash val="solid"/>
            <a:round/>
            <a:headEnd type="none" w="sm" len="sm"/>
            <a:tailEnd type="stealth" w="med" len="med"/>
          </a:ln>
        </p:spPr>
      </p:cxnSp>
      <p:cxnSp>
        <p:nvCxnSpPr>
          <p:cNvPr id="264" name="Google Shape;264;p31"/>
          <p:cNvCxnSpPr/>
          <p:nvPr/>
        </p:nvCxnSpPr>
        <p:spPr>
          <a:xfrm>
            <a:off x="3914775" y="1681556"/>
            <a:ext cx="2129890" cy="660955"/>
          </a:xfrm>
          <a:prstGeom prst="straightConnector1">
            <a:avLst/>
          </a:prstGeom>
          <a:noFill/>
          <a:ln w="28575" cap="flat" cmpd="sng">
            <a:solidFill>
              <a:srgbClr val="0070C0"/>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theme/theme1.xml><?xml version="1.0" encoding="utf-8"?>
<a:theme xmlns:a="http://schemas.openxmlformats.org/drawingml/2006/main" name="QAD 2019">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AD 2019">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2010</Words>
  <Application>Microsoft Office PowerPoint</Application>
  <PresentationFormat>Widescreen</PresentationFormat>
  <Paragraphs>198</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Calibri</vt:lpstr>
      <vt:lpstr>Century Gothic</vt:lpstr>
      <vt:lpstr>Arial</vt:lpstr>
      <vt:lpstr>QAD 2019</vt:lpstr>
      <vt:lpstr>QAD 2019</vt:lpstr>
      <vt:lpstr>QAD Supplier Portal: Supplier Schedules</vt:lpstr>
      <vt:lpstr>Course Overview</vt:lpstr>
      <vt:lpstr>PowerPoint Presentation</vt:lpstr>
      <vt:lpstr>Supplier Schedules</vt:lpstr>
      <vt:lpstr>Supplier Schedules — Continued </vt:lpstr>
      <vt:lpstr>PowerPoint Presentation</vt:lpstr>
      <vt:lpstr>Accessing the Schedules View</vt:lpstr>
      <vt:lpstr>Accessing the Schedules View</vt:lpstr>
      <vt:lpstr>Schedules View</vt:lpstr>
      <vt:lpstr>Schedules View, Visual Indicators</vt:lpstr>
      <vt:lpstr>Schedules Detailed View</vt:lpstr>
      <vt:lpstr>Schedules View, Drill-Down Links</vt:lpstr>
      <vt:lpstr>Schedules View, Printing</vt:lpstr>
      <vt:lpstr>Key Settings for the Schedules View</vt:lpstr>
      <vt:lpstr>Update Cum Receipt Qty Method</vt:lpstr>
      <vt:lpstr>Recalculate Ship Date Policy </vt:lpstr>
      <vt:lpstr>Choosing Columns for the Schedules View</vt:lpstr>
      <vt:lpstr>Schedules as Replenishment Strategy</vt:lpstr>
      <vt:lpstr>Schedules View, Creating ASNs</vt:lpstr>
      <vt:lpstr>Advanced Training Topics</vt:lpstr>
      <vt:lpstr>Advanced Training Topics — Continued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QAD Supplier Portal: Supplier Schedules</dc:title>
  <dc:creator>Paul Edwards</dc:creator>
  <cp:lastModifiedBy>Paul Edwards</cp:lastModifiedBy>
  <cp:revision>5</cp:revision>
  <dcterms:modified xsi:type="dcterms:W3CDTF">2020-01-13T20:26:15Z</dcterms:modified>
</cp:coreProperties>
</file>