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DF4E8-B049-4944-8144-9C48F93C08AD}" type="datetimeFigureOut">
              <a:rPr lang="en-US" smtClean="0"/>
              <a:t>2/16/2016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8E5B5-FDF6-4F9F-AB25-B6FD1BD5F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933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68EF-83CD-4914-AD36-2A40E870B57A}" type="datetime1">
              <a:rPr lang="en-US" smtClean="0"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CI-FORM-COR-X08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A70A-485C-40DF-A7A0-B86CEA4C9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31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1AAD-F08D-493D-999C-6EF9CE469FBD}" type="datetime1">
              <a:rPr lang="en-US" smtClean="0"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CI-FORM-COR-X08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A70A-485C-40DF-A7A0-B86CEA4C9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600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78FC3-67F6-4087-AE4B-1FA2DD79F4D2}" type="datetime1">
              <a:rPr lang="en-US" smtClean="0"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CI-FORM-COR-X08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A70A-485C-40DF-A7A0-B86CEA4C9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61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9FB81-FA9C-44B5-803B-AF6D1EBD27AF}" type="datetime1">
              <a:rPr lang="en-US" smtClean="0"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CI-FORM-COR-X08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A70A-485C-40DF-A7A0-B86CEA4C9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081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631AD-D7D0-4A8D-8D82-E065EC36B1EC}" type="datetime1">
              <a:rPr lang="en-US" smtClean="0"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CI-FORM-COR-X08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A70A-485C-40DF-A7A0-B86CEA4C9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26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18D4C-C301-4A9B-A92C-37D23D3856F0}" type="datetime1">
              <a:rPr lang="en-US" smtClean="0"/>
              <a:t>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CI-FORM-COR-X08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A70A-485C-40DF-A7A0-B86CEA4C9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109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AE3B-0937-4F95-83D0-74146D859100}" type="datetime1">
              <a:rPr lang="en-US" smtClean="0"/>
              <a:t>2/16/2016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CI-FORM-COR-X08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A70A-485C-40DF-A7A0-B86CEA4C9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238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BB983-B817-4E03-A905-9F583A9DF6E4}" type="datetime1">
              <a:rPr lang="en-US" smtClean="0"/>
              <a:t>2/16/2016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CI-FORM-COR-X08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A70A-485C-40DF-A7A0-B86CEA4C9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492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DDC53-5A74-4AE0-851C-AF029B88F98C}" type="datetime1">
              <a:rPr lang="en-US" smtClean="0"/>
              <a:t>2/16/2016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CI-FORM-COR-X08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A70A-485C-40DF-A7A0-B86CEA4C9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01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B21B-5675-4E2A-9AD9-22A07CADB709}" type="datetime1">
              <a:rPr lang="en-US" smtClean="0"/>
              <a:t>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CI-FORM-COR-X08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A70A-485C-40DF-A7A0-B86CEA4C9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64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63E5-344F-4447-B8E6-B87696E33CBD}" type="datetime1">
              <a:rPr lang="en-US" smtClean="0"/>
              <a:t>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CI-FORM-COR-X08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A70A-485C-40DF-A7A0-B86CEA4C9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050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52E49-6738-46EA-9625-2FEF8E466C77}" type="datetime1">
              <a:rPr lang="en-US" smtClean="0"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CI-FORM-COR-X08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CA70A-485C-40DF-A7A0-B86CEA4C9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78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5" Type="http://schemas.openxmlformats.org/officeDocument/2006/relationships/image" Target="../media/image8.emf"/><Relationship Id="rId4" Type="http://schemas.openxmlformats.org/officeDocument/2006/relationships/package" Target="../embeddings/Microsoft_Excel_Worksheet2.xlsx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228600"/>
            <a:ext cx="2590800" cy="457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GHSP Problem Solving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4" r="3174" b="52326"/>
          <a:stretch/>
        </p:blipFill>
        <p:spPr>
          <a:xfrm>
            <a:off x="304800" y="152400"/>
            <a:ext cx="2384086" cy="61248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084" y="76201"/>
            <a:ext cx="970715" cy="10668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152400" y="1295400"/>
            <a:ext cx="8719572" cy="24384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Team Champion: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Team Members:</a:t>
            </a:r>
          </a:p>
          <a:p>
            <a:pPr algn="l"/>
            <a:endParaRPr lang="en-US" sz="2000" dirty="0">
              <a:solidFill>
                <a:schemeClr val="tx1"/>
              </a:solidFill>
            </a:endParaRPr>
          </a:p>
          <a:p>
            <a:pPr algn="l"/>
            <a:endParaRPr lang="en-US" sz="2000" dirty="0" smtClean="0">
              <a:solidFill>
                <a:schemeClr val="tx1"/>
              </a:solidFill>
            </a:endParaRPr>
          </a:p>
          <a:p>
            <a:pPr algn="l"/>
            <a:endParaRPr lang="en-US" sz="2000" dirty="0" smtClean="0">
              <a:solidFill>
                <a:schemeClr val="tx1"/>
              </a:solidFill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Team Mentor: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4114800"/>
            <a:ext cx="870434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Problem Statement (what is wrong with what):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CI-FORM-COR-X08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4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228600"/>
            <a:ext cx="2590800" cy="457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GHSP Problem Solving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4" r="3174" b="52326"/>
          <a:stretch/>
        </p:blipFill>
        <p:spPr>
          <a:xfrm>
            <a:off x="304800" y="152400"/>
            <a:ext cx="2384086" cy="61248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28600" y="11430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Analyze and Verify Root Causes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1775154"/>
            <a:ext cx="8382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Occurrence</a:t>
            </a:r>
            <a:r>
              <a:rPr lang="en-US" dirty="0" smtClean="0"/>
              <a:t> Root Cause: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Verification Method: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3371671"/>
            <a:ext cx="8382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Escape</a:t>
            </a:r>
            <a:r>
              <a:rPr lang="en-US" dirty="0" smtClean="0"/>
              <a:t> Root Cause: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Verification Method: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5048071"/>
            <a:ext cx="8382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Systemic</a:t>
            </a:r>
            <a:r>
              <a:rPr lang="en-US" dirty="0" smtClean="0"/>
              <a:t> Root Cause: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Verification Method: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94312"/>
            <a:ext cx="896013" cy="984705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CI-FORM-COR-X08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8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228600"/>
            <a:ext cx="2590800" cy="457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GHSP Problem Solving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4" r="3174" b="52326"/>
          <a:stretch/>
        </p:blipFill>
        <p:spPr>
          <a:xfrm>
            <a:off x="304800" y="152400"/>
            <a:ext cx="2384086" cy="61248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28600" y="11430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Analyze and Verify Root Causes</a:t>
            </a:r>
            <a:endParaRPr lang="en-US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94312"/>
            <a:ext cx="896013" cy="9847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371600" y="1828800"/>
            <a:ext cx="7659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Root Cause analysis complete and appropriate tools used.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90600" y="1930400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71600" y="2286000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Occurrence root cause(s) identified.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90600" y="2387600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71600" y="2754868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Occurrence root cause verified.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990600" y="2856468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71600" y="3212068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Escape root cause(s) identified if applicable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990600" y="3313668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71600" y="36576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Systemic root cause(s) identified.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990600" y="3759200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71600" y="4050268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Reviewed with Mentor.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990600" y="4151868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CI-FORM-COR-X08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83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228600"/>
            <a:ext cx="2590800" cy="457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GHSP Problem Solving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4" r="3174" b="52326"/>
          <a:stretch/>
        </p:blipFill>
        <p:spPr>
          <a:xfrm>
            <a:off x="304800" y="152400"/>
            <a:ext cx="2384086" cy="61248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28600" y="11430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Select and Implement Solutions</a:t>
            </a:r>
            <a:endParaRPr lang="en-US" b="1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8769096"/>
              </p:ext>
            </p:extLst>
          </p:nvPr>
        </p:nvGraphicFramePr>
        <p:xfrm>
          <a:off x="304800" y="1752600"/>
          <a:ext cx="8721725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Worksheet" r:id="rId4" imgW="16059285" imgH="4067085" progId="Excel.Sheet.12">
                  <p:embed/>
                </p:oleObj>
              </mc:Choice>
              <mc:Fallback>
                <p:oleObj name="Worksheet" r:id="rId4" imgW="16059285" imgH="406708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4800" y="1752600"/>
                        <a:ext cx="8721725" cy="220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4800" y="5158264"/>
            <a:ext cx="5029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Thought Starters:</a:t>
            </a:r>
          </a:p>
          <a:p>
            <a:r>
              <a:rPr lang="en-US" sz="1200" dirty="0" smtClean="0"/>
              <a:t>What is the team going to do?</a:t>
            </a:r>
          </a:p>
          <a:p>
            <a:r>
              <a:rPr lang="en-US" sz="1200" dirty="0" smtClean="0"/>
              <a:t>Who is going to do it?</a:t>
            </a:r>
          </a:p>
          <a:p>
            <a:r>
              <a:rPr lang="en-US" sz="1200" dirty="0" smtClean="0"/>
              <a:t>When is it going to be done?</a:t>
            </a:r>
          </a:p>
          <a:p>
            <a:r>
              <a:rPr lang="en-US" sz="1200" dirty="0" smtClean="0"/>
              <a:t>How to validate the solution?  Short term</a:t>
            </a:r>
          </a:p>
          <a:p>
            <a:r>
              <a:rPr lang="en-US" sz="1200" dirty="0" smtClean="0"/>
              <a:t>Initial results of countermeasure?</a:t>
            </a:r>
          </a:p>
          <a:p>
            <a:r>
              <a:rPr lang="en-US" sz="1200" dirty="0" smtClean="0"/>
              <a:t>Feedback from users?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94760"/>
            <a:ext cx="887814" cy="975694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CI-FORM-COR-X08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62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228600"/>
            <a:ext cx="2590800" cy="457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GHSP Problem Solving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4" r="3174" b="52326"/>
          <a:stretch/>
        </p:blipFill>
        <p:spPr>
          <a:xfrm>
            <a:off x="304800" y="152400"/>
            <a:ext cx="2384086" cy="61248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2400" y="1143000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Select and Implement Solutions (Recommendation-Create a PDCA for each solution)</a:t>
            </a:r>
            <a:endParaRPr lang="en-US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191000" y="1828800"/>
            <a:ext cx="0" cy="388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752600" y="3733800"/>
            <a:ext cx="480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191000" y="33528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91000" y="37338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886200" y="37338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886200" y="33528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953000" y="1690300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Countermeasure Plan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5029200" y="54241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Implementation Plan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1905000" y="5516432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Validation Data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1933575" y="1676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Standardization</a:t>
            </a:r>
            <a:endParaRPr lang="en-US" sz="12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94760"/>
            <a:ext cx="887814" cy="975694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CI-FORM-COR-X08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35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228600"/>
            <a:ext cx="2590800" cy="457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GHSP Problem Solving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4" r="3174" b="52326"/>
          <a:stretch/>
        </p:blipFill>
        <p:spPr>
          <a:xfrm>
            <a:off x="304800" y="152400"/>
            <a:ext cx="2384086" cy="61248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94760"/>
            <a:ext cx="887814" cy="97569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28600" y="11430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Select &amp; Implement Solutions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371600" y="1828800"/>
            <a:ext cx="7659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Documentation of plan / schedule of tasks (PLAN).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990600" y="1930400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71600" y="2286000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Documents necessary to run test / trial / implementation (PLAN).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90600" y="2387600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71600" y="2754868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Photos / videos / drawings of test / implementation effort (DO).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990600" y="2856468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71600" y="3212068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/ proof collected during countermeasure testing (DO)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990600" y="3313668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71600" y="3657600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Assessment of goal and, if applicable, root cause impact (CHECK).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990600" y="3759200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371600" y="4876800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Reviewed with Mentor.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990600" y="4978400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71600" y="4114800"/>
            <a:ext cx="7391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Documentation required to standardize, communication of change, training, etc. (ACT)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990600" y="4216400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71600" y="4507468"/>
            <a:ext cx="7391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If c/m is unsuccessful, description and documentation of action taken. (ACT)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990600" y="4609068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CI-FORM-COR-X08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8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228600"/>
            <a:ext cx="2590800" cy="457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GHSP Problem Solving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4" r="3174" b="52326"/>
          <a:stretch/>
        </p:blipFill>
        <p:spPr>
          <a:xfrm>
            <a:off x="304800" y="152400"/>
            <a:ext cx="2384086" cy="61248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28600" y="11430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Verify Effectiveness  (</a:t>
            </a:r>
            <a:r>
              <a:rPr lang="en-US" b="1" dirty="0"/>
              <a:t>L</a:t>
            </a:r>
            <a:r>
              <a:rPr lang="en-US" b="1" dirty="0" smtClean="0"/>
              <a:t>ong-term):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2895600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Before vs After data (compare against  SMART goal)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40386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Before vs After pictures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51816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Operator/User Feedback: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17642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Verification Method (Data, Auditing, Gemba Walks, etc.)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87218"/>
            <a:ext cx="914400" cy="1004912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CI-FORM-COR-X08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73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228600"/>
            <a:ext cx="2590800" cy="457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GHSP Problem Solving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4" r="3174" b="52326"/>
          <a:stretch/>
        </p:blipFill>
        <p:spPr>
          <a:xfrm>
            <a:off x="304800" y="152400"/>
            <a:ext cx="2384086" cy="61248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87218"/>
            <a:ext cx="914400" cy="100491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90600" y="1930400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71600" y="2286000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Verification data is collected.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90600" y="2387600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71600" y="2754868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Problem solving goal met – graphical data included.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90600" y="2856468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71600" y="3212068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Reviewed with Mentor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90600" y="3313668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11430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Verify Effectiveness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371600" y="1828800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Verification period is appropriate.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CI-FORM-COR-X08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79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228600"/>
            <a:ext cx="2590800" cy="457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GHSP Problem Solving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4" r="3174" b="52326"/>
          <a:stretch/>
        </p:blipFill>
        <p:spPr>
          <a:xfrm>
            <a:off x="304800" y="152400"/>
            <a:ext cx="2384086" cy="61248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28600" y="7620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Sustain and Share Lessons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600200"/>
            <a:ext cx="8153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Lessons learned – what did we learn?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How did we share/communication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 lessons?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Did we standardize solutions across departments, plant and/or organization?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1123" y="94178"/>
            <a:ext cx="899428" cy="988458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CI-FORM-COR-X08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36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228600"/>
            <a:ext cx="2590800" cy="457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GHSP Problem Solving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4" r="3174" b="52326"/>
          <a:stretch/>
        </p:blipFill>
        <p:spPr>
          <a:xfrm>
            <a:off x="304800" y="152400"/>
            <a:ext cx="2384086" cy="61248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28600" y="7620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Sustain and Share Lessons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6764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Cost Savings/ROI?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35052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Individual growth?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54864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Overall benefits (expected and unexpected)?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1123" y="94178"/>
            <a:ext cx="899428" cy="988458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CI-FORM-COR-X08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68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228600"/>
            <a:ext cx="2590800" cy="457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GHSP Problem Solving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4" r="3174" b="52326"/>
          <a:stretch/>
        </p:blipFill>
        <p:spPr>
          <a:xfrm>
            <a:off x="304800" y="152400"/>
            <a:ext cx="2384086" cy="61248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1123" y="94178"/>
            <a:ext cx="899428" cy="98845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990600" y="1930400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71600" y="2286000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Description of individual and team growth / skills learned.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90600" y="2387600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71600" y="2754868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Description of countermeasure standardization in daily use</a:t>
            </a:r>
          </a:p>
          <a:p>
            <a:r>
              <a:rPr lang="en-US" sz="1400" dirty="0" smtClean="0"/>
              <a:t>(Look across production, departments, organization)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990600" y="2856468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71600" y="3669268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Reviewed with Mentor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990600" y="3770868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8600" y="11430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Sustain and Share Lessons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371600" y="1828800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Description / assessment of expected and unexpected benefits (if applicable).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371600" y="3276600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Data/photos/video documentation of ongoing sustainment.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990600" y="3378200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CI-FORM-COR-X08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90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228600"/>
            <a:ext cx="2590800" cy="457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GHSP Problem Solving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4" r="3174" b="52326"/>
          <a:stretch/>
        </p:blipFill>
        <p:spPr>
          <a:xfrm>
            <a:off x="304800" y="152400"/>
            <a:ext cx="2384086" cy="61248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084" y="76201"/>
            <a:ext cx="970715" cy="1066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71600" y="1840468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Team Champion, Members, roles, and Mentor are identified.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90600" y="1942068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71600" y="2297668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Problem Statement complete.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90600" y="2399268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71600" y="2754868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 Plan review – as applicable.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90600" y="2856468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71600" y="3212068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Reviewed with Mentor.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90600" y="3313668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CI-FORM-COR-X08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4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228600"/>
            <a:ext cx="2590800" cy="457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GHSP Problem Solving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4" r="3174" b="52326"/>
          <a:stretch/>
        </p:blipFill>
        <p:spPr>
          <a:xfrm>
            <a:off x="304800" y="152400"/>
            <a:ext cx="2384086" cy="612485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764619"/>
              </p:ext>
            </p:extLst>
          </p:nvPr>
        </p:nvGraphicFramePr>
        <p:xfrm>
          <a:off x="1859001" y="990600"/>
          <a:ext cx="4465598" cy="5486391"/>
        </p:xfrm>
        <a:graphic>
          <a:graphicData uri="http://schemas.openxmlformats.org/drawingml/2006/table">
            <a:tbl>
              <a:tblPr/>
              <a:tblGrid>
                <a:gridCol w="214505"/>
                <a:gridCol w="468010"/>
                <a:gridCol w="468010"/>
                <a:gridCol w="799518"/>
                <a:gridCol w="234005"/>
                <a:gridCol w="721516"/>
                <a:gridCol w="156004"/>
                <a:gridCol w="468010"/>
                <a:gridCol w="468010"/>
                <a:gridCol w="468010"/>
              </a:tblGrid>
              <a:tr h="142018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FFCC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6967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800" b="1" i="0" u="sng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Corrective Action Closure Acknowledgement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3" gridSpan="7"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The undersigned have reviewed the attached corrective action request and acknowledge the actions present will sufficiently correct the described problem or defect.  </a:t>
                      </a:r>
                      <a:r>
                        <a:rPr lang="en-US" sz="6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At least two (2) approval signatures required for closure.</a:t>
                      </a:r>
                      <a:endParaRPr lang="en-US" sz="6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7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7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Corrective Action/PTR Number:________________________________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34544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Approvals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Date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Notes Exceptions/Comments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130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Quality Leader or designate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Date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Technical Leader or designate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Date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Production Leader or designate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Date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Operations Manager or designate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Date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SDE Manager or designate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Date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(supplier issues only)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EMS/QMS Management Rep or designate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Date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(system audit issues only)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effectLst/>
                          <a:latin typeface="Arial"/>
                        </a:rPr>
                        <a:t>PTR Description: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sng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sng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sng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sng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sng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sng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sng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1029084"/>
            <a:ext cx="1219200" cy="391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057401" y="6019800"/>
            <a:ext cx="13715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CI-FORM-QUA-X02</a:t>
            </a:r>
            <a:endParaRPr lang="en-US" sz="1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8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228600"/>
            <a:ext cx="2590800" cy="457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GHSP Problem Solving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076325"/>
            <a:ext cx="7347972" cy="205740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Define the Problem (5W-2H or Is-Is Not):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What: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When: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Where: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Why (is this a problem):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Who: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How: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How Much (many):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4" r="3174" b="52326"/>
          <a:stretch/>
        </p:blipFill>
        <p:spPr>
          <a:xfrm>
            <a:off x="304800" y="152400"/>
            <a:ext cx="2384086" cy="612485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152400" y="5638800"/>
            <a:ext cx="8704340" cy="10668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Problem Definition (Summation from above tool)</a:t>
            </a:r>
            <a:endParaRPr lang="en-US" sz="2000" b="1" dirty="0">
              <a:solidFill>
                <a:schemeClr val="tx1"/>
              </a:solidFill>
            </a:endParaRPr>
          </a:p>
          <a:p>
            <a:pPr algn="l"/>
            <a:endParaRPr lang="en-US" sz="2000" dirty="0" smtClean="0">
              <a:solidFill>
                <a:schemeClr val="tx1"/>
              </a:solidFill>
            </a:endParaRPr>
          </a:p>
          <a:p>
            <a:pPr algn="l"/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9648" y="76200"/>
            <a:ext cx="901378" cy="990600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152400" y="3200400"/>
            <a:ext cx="8704340" cy="21240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>
                <a:solidFill>
                  <a:schemeClr val="tx1"/>
                </a:solidFill>
              </a:rPr>
              <a:t>Current Situation </a:t>
            </a:r>
            <a:r>
              <a:rPr lang="en-US" sz="1800" b="1" dirty="0">
                <a:solidFill>
                  <a:schemeClr val="tx1"/>
                </a:solidFill>
              </a:rPr>
              <a:t>(Gap vs Goal, include </a:t>
            </a:r>
            <a:r>
              <a:rPr lang="en-US" sz="1800" b="1" dirty="0" smtClean="0">
                <a:solidFill>
                  <a:schemeClr val="tx1"/>
                </a:solidFill>
              </a:rPr>
              <a:t>charts/graphs/pictures/flowchart </a:t>
            </a:r>
            <a:r>
              <a:rPr lang="en-US" sz="1800" b="1" dirty="0">
                <a:solidFill>
                  <a:schemeClr val="tx1"/>
                </a:solidFill>
              </a:rPr>
              <a:t>as necessary):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CI-FORM-COR-X08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40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228600"/>
            <a:ext cx="2590800" cy="457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GHSP Problem Solving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4" r="3174" b="52326"/>
          <a:stretch/>
        </p:blipFill>
        <p:spPr>
          <a:xfrm>
            <a:off x="304800" y="152400"/>
            <a:ext cx="2384086" cy="6124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9648" y="76200"/>
            <a:ext cx="901378" cy="9906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28600" y="1209675"/>
            <a:ext cx="862814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Lessons learned from GEMBA walk:</a:t>
            </a:r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3581400"/>
            <a:ext cx="870434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SMART Goal: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CI-FORM-COR-X08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45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228600"/>
            <a:ext cx="2590800" cy="457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GHSP Problem Solving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4" r="3174" b="52326"/>
          <a:stretch/>
        </p:blipFill>
        <p:spPr>
          <a:xfrm>
            <a:off x="304800" y="152400"/>
            <a:ext cx="2384086" cy="6124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9648" y="76200"/>
            <a:ext cx="901378" cy="990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71600" y="1828800"/>
            <a:ext cx="7659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Problem is analyzed using data (run chart, pareto, check sheet, is/is not, etc.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90600" y="1930400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600" y="2286000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Problem scope is appropriate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90600" y="2387600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71600" y="2754868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Problem solving goal identified – SMART goal.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90600" y="2856468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71600" y="3212068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Reviewed with Mentor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990600" y="3313668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600" y="11430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Define Problem</a:t>
            </a:r>
            <a:endParaRPr lang="en-US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CI-FORM-COR-X08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31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228600"/>
            <a:ext cx="2590800" cy="457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GHSP Problem Solving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4" r="3174" b="52326"/>
          <a:stretch/>
        </p:blipFill>
        <p:spPr>
          <a:xfrm>
            <a:off x="293800" y="152400"/>
            <a:ext cx="2384086" cy="612485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695102"/>
              </p:ext>
            </p:extLst>
          </p:nvPr>
        </p:nvGraphicFramePr>
        <p:xfrm>
          <a:off x="457200" y="2070969"/>
          <a:ext cx="8229600" cy="3584425"/>
        </p:xfrm>
        <a:graphic>
          <a:graphicData uri="http://schemas.openxmlformats.org/drawingml/2006/table">
            <a:tbl>
              <a:tblPr/>
              <a:tblGrid>
                <a:gridCol w="1718397"/>
                <a:gridCol w="736456"/>
                <a:gridCol w="1841139"/>
                <a:gridCol w="1841139"/>
                <a:gridCol w="2092469"/>
              </a:tblGrid>
              <a:tr h="332215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>
                          <a:effectLst/>
                          <a:latin typeface="Geneva"/>
                        </a:rPr>
                        <a:t>Stakeholder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effectLst/>
                          <a:latin typeface="Geneva"/>
                        </a:rPr>
                        <a:t>Protect (Y/N)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effectLst/>
                          <a:latin typeface="Geneva"/>
                        </a:rPr>
                        <a:t>If No, Why not?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effectLst/>
                          <a:latin typeface="Geneva"/>
                        </a:rPr>
                        <a:t>Method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effectLst/>
                          <a:latin typeface="Geneva"/>
                        </a:rPr>
                        <a:t>Results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035"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035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035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035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035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035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81000" y="11430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Protect the Stakeholders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9650" y="76201"/>
            <a:ext cx="901376" cy="990599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CI-FORM-COR-X08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5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228600"/>
            <a:ext cx="2590800" cy="457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GHSP Problem Solving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4" r="3174" b="52326"/>
          <a:stretch/>
        </p:blipFill>
        <p:spPr>
          <a:xfrm>
            <a:off x="293800" y="152400"/>
            <a:ext cx="2384086" cy="61248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28600" y="8382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Protect the Stakeholders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4888468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Protection</a:t>
            </a:r>
            <a:r>
              <a:rPr lang="en-US" b="1" dirty="0" smtClean="0"/>
              <a:t> Method: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" y="5650468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Verification method is effective:</a:t>
            </a:r>
            <a:endParaRPr lang="en-US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2" y="68117"/>
            <a:ext cx="896937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0506388"/>
              </p:ext>
            </p:extLst>
          </p:nvPr>
        </p:nvGraphicFramePr>
        <p:xfrm>
          <a:off x="303325" y="1219200"/>
          <a:ext cx="8104765" cy="3669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Worksheet" r:id="rId5" imgW="7153343" imgH="3238410" progId="Excel.Sheet.12">
                  <p:embed/>
                </p:oleObj>
              </mc:Choice>
              <mc:Fallback>
                <p:oleObj name="Worksheet" r:id="rId5" imgW="7153343" imgH="32384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3325" y="1219200"/>
                        <a:ext cx="8104765" cy="36692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CI-FORM-COR-X08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1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228600"/>
            <a:ext cx="2590800" cy="457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GHSP Problem Solving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4" r="3174" b="52326"/>
          <a:stretch/>
        </p:blipFill>
        <p:spPr>
          <a:xfrm>
            <a:off x="293800" y="152400"/>
            <a:ext cx="2384086" cy="61248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76200"/>
            <a:ext cx="896937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371600" y="1828800"/>
            <a:ext cx="7659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Stakeholder(s) have been identified.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90600" y="1930400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71600" y="2286000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Method(s) of Protection identified.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90600" y="2387600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71600" y="2754868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Protection is implemented and communicated to necessary stakeholders.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90600" y="2856468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71600" y="3212068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Protection method has been verified to be effective.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90600" y="3313668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71600" y="36576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Protection results are recorded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90600" y="3759200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71600" y="4050268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Reviewed with Mentor.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990600" y="4151868"/>
            <a:ext cx="3048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600" y="11430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Protect Stakeholders</a:t>
            </a:r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CI-FORM-COR-X08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19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228600"/>
            <a:ext cx="2590800" cy="457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GHSP Problem Solving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4" r="3174" b="52326"/>
          <a:stretch/>
        </p:blipFill>
        <p:spPr>
          <a:xfrm>
            <a:off x="304800" y="152400"/>
            <a:ext cx="2384086" cy="61248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28600" y="11430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Analyze and Verify Root Causes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1383268"/>
            <a:ext cx="693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 Fishbone, 5-why, or other root cause analysis tools.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934200" y="1394936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Tool templates can be found at the Problem Solving intranet page..</a:t>
            </a:r>
            <a:endParaRPr lang="en-US" sz="10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94312"/>
            <a:ext cx="896013" cy="984705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CI-FORM-COR-X08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79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801</Words>
  <Application>Microsoft Office PowerPoint</Application>
  <PresentationFormat>On-screen Show (4:3)</PresentationFormat>
  <Paragraphs>571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Worksheet</vt:lpstr>
      <vt:lpstr>GHSP Problem Solving</vt:lpstr>
      <vt:lpstr>GHSP Problem Solving</vt:lpstr>
      <vt:lpstr>GHSP Problem Solving</vt:lpstr>
      <vt:lpstr>GHSP Problem Solving</vt:lpstr>
      <vt:lpstr>GHSP Problem Solving</vt:lpstr>
      <vt:lpstr>GHSP Problem Solving</vt:lpstr>
      <vt:lpstr>GHSP Problem Solving</vt:lpstr>
      <vt:lpstr>GHSP Problem Solving</vt:lpstr>
      <vt:lpstr>GHSP Problem Solving</vt:lpstr>
      <vt:lpstr>GHSP Problem Solving</vt:lpstr>
      <vt:lpstr>GHSP Problem Solving</vt:lpstr>
      <vt:lpstr>GHSP Problem Solving</vt:lpstr>
      <vt:lpstr>GHSP Problem Solving</vt:lpstr>
      <vt:lpstr>GHSP Problem Solving</vt:lpstr>
      <vt:lpstr>GHSP Problem Solving</vt:lpstr>
      <vt:lpstr>GHSP Problem Solving</vt:lpstr>
      <vt:lpstr>GHSP Problem Solving</vt:lpstr>
      <vt:lpstr>GHSP Problem Solving</vt:lpstr>
      <vt:lpstr>GHSP Problem Solving</vt:lpstr>
      <vt:lpstr>GHSP Problem Solving</vt:lpstr>
    </vt:vector>
  </TitlesOfParts>
  <Company>JSJ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GHSP Problem Solving</dc:title>
  <dc:creator>Don Knebl</dc:creator>
  <cp:lastModifiedBy>Administrator</cp:lastModifiedBy>
  <cp:revision>8</cp:revision>
  <dcterms:created xsi:type="dcterms:W3CDTF">2016-02-12T21:07:31Z</dcterms:created>
  <dcterms:modified xsi:type="dcterms:W3CDTF">2016-02-16T18:30:40Z</dcterms:modified>
</cp:coreProperties>
</file>