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DF4E8-B049-4944-8144-9C48F93C08AD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8E5B5-FDF6-4F9F-AB25-B6FD1BD5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68EF-83CD-4914-AD36-2A40E870B57A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1AAD-F08D-493D-999C-6EF9CE469FBD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8FC3-67F6-4087-AE4B-1FA2DD79F4D2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FB81-FA9C-44B5-803B-AF6D1EBD27AF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8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31AD-D7D0-4A8D-8D82-E065EC36B1EC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2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8D4C-C301-4A9B-A92C-37D23D3856F0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0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AE3B-0937-4F95-83D0-74146D859100}" type="datetime1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3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B983-B817-4E03-A905-9F583A9DF6E4}" type="datetime1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9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DC53-5A74-4AE0-851C-AF029B88F98C}" type="datetime1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0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B21B-5675-4E2A-9AD9-22A07CADB709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63E5-344F-4447-B8E6-B87696E33CBD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5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2E49-6738-46EA-9625-2FEF8E466C77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CI-FORM-COR-X08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A70A-485C-40DF-A7A0-B86CEA4C9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8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package" Target="../embeddings/Microsoft_Excel_Worksheet2.xls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084" y="76201"/>
            <a:ext cx="970715" cy="10668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" y="1295400"/>
            <a:ext cx="8719572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Team Champion: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Team Members: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Team Mentor: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114800"/>
            <a:ext cx="870434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Problem Statement (what is wrong with what):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Analyze and Verify Root Causes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775154"/>
            <a:ext cx="8382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Occurrence</a:t>
            </a:r>
            <a:r>
              <a:rPr lang="en-US" dirty="0" smtClean="0"/>
              <a:t> Root Cause: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Verification Method: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371671"/>
            <a:ext cx="8382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Escape</a:t>
            </a:r>
            <a:r>
              <a:rPr lang="en-US" dirty="0" smtClean="0"/>
              <a:t> Root Cause: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Verification Method: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048071"/>
            <a:ext cx="8382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Systemic</a:t>
            </a:r>
            <a:r>
              <a:rPr lang="en-US" dirty="0" smtClean="0"/>
              <a:t> Root Cause: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Verification Method: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94312"/>
            <a:ext cx="896013" cy="98470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8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Analyze and Verify Root Causes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94312"/>
            <a:ext cx="896013" cy="9847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600" y="1828800"/>
            <a:ext cx="765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 Cause analysis complete and appropriate tools used.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1930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286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Occurrence root cause(s) identified.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23876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754868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Occurrence root cause verified.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28564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2120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Escape root cause(s) identified if applicable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90600" y="33136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3657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Systemic root cause(s) identified.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90600" y="37592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40502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Reviewed with Mentor.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90600" y="41518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and Implement Solutions</a:t>
            </a:r>
            <a:endParaRPr lang="en-US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769096"/>
              </p:ext>
            </p:extLst>
          </p:nvPr>
        </p:nvGraphicFramePr>
        <p:xfrm>
          <a:off x="304800" y="1752600"/>
          <a:ext cx="872172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4" imgW="16059285" imgH="4067085" progId="Excel.Sheet.12">
                  <p:embed/>
                </p:oleObj>
              </mc:Choice>
              <mc:Fallback>
                <p:oleObj name="Worksheet" r:id="rId4" imgW="16059285" imgH="40670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752600"/>
                        <a:ext cx="8721725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5158264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Thought Starters:</a:t>
            </a:r>
          </a:p>
          <a:p>
            <a:r>
              <a:rPr lang="en-US" sz="1200" dirty="0" smtClean="0"/>
              <a:t>What is the team going to do?</a:t>
            </a:r>
          </a:p>
          <a:p>
            <a:r>
              <a:rPr lang="en-US" sz="1200" dirty="0" smtClean="0"/>
              <a:t>Who is going to do it?</a:t>
            </a:r>
          </a:p>
          <a:p>
            <a:r>
              <a:rPr lang="en-US" sz="1200" dirty="0" smtClean="0"/>
              <a:t>When is it going to be done?</a:t>
            </a:r>
          </a:p>
          <a:p>
            <a:r>
              <a:rPr lang="en-US" sz="1200" dirty="0" smtClean="0"/>
              <a:t>How to validate the solution?  Short term</a:t>
            </a:r>
          </a:p>
          <a:p>
            <a:r>
              <a:rPr lang="en-US" sz="1200" dirty="0" smtClean="0"/>
              <a:t>Initial results of countermeasure?</a:t>
            </a:r>
          </a:p>
          <a:p>
            <a:r>
              <a:rPr lang="en-US" sz="1200" dirty="0" smtClean="0"/>
              <a:t>Feedback from users?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94760"/>
            <a:ext cx="887814" cy="97569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1143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and Implement Solutions (Recommendation-Create a PDCA for each solution)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191000" y="18288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2600" y="37338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1000" y="3352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3733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3733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3352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16903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Countermeasure Plan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54241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Implementation Plan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5516432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Validation Data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33575" y="1676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Standardization</a:t>
            </a:r>
            <a:endParaRPr lang="en-US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94760"/>
            <a:ext cx="887814" cy="97569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94760"/>
            <a:ext cx="887814" cy="97569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&amp; Implement Solutions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1828800"/>
            <a:ext cx="765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Documentation of plan / schedule of tasks (PLAN).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90600" y="1930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2286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Documents necessary to run test / trial / implementation (PLAN).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90600" y="23876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2754868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 / videos / drawings of test / implementation effort (DO).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990600" y="28564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71600" y="32120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/ proof collected during countermeasure testing (DO)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90600" y="33136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1600" y="3657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Assessment of goal and, if applicable, root cause impact (CHECK).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90600" y="37592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1600" y="4876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Reviewed with Mentor.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90600" y="4978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41148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Documentation required to standardize, communication of change, training, etc. (ACT)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990600" y="4216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71600" y="4507468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If c/m is unsuccessful, description and documentation of action taken. (ACT)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990600" y="46090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Verify Effectiveness  (</a:t>
            </a:r>
            <a:r>
              <a:rPr lang="en-US" b="1" dirty="0"/>
              <a:t>L</a:t>
            </a:r>
            <a:r>
              <a:rPr lang="en-US" b="1" dirty="0" smtClean="0"/>
              <a:t>ong-term):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vs After data (compare against  SMART goal)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038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vs After pictures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181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Operator/User Feedback: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17642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 Method (Data, Auditing, Gemba Walks, etc.)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87218"/>
            <a:ext cx="914400" cy="100491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87218"/>
            <a:ext cx="914400" cy="10049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90600" y="1930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286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 data is collected.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23876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7548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solving goal met – graphical data included.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600" y="28564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32120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Reviewed with Mentor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33136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Verify Effectiveness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1828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 period is appropriate.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762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Sustain and Share Lessons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Lessons learned – what did we learn?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did we share/communication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lessons?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Did we standardize solutions across departments, plant and/or organization?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123" y="94178"/>
            <a:ext cx="899428" cy="98845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762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Sustain and Share Lessons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Savings/ROI?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505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Individual growth?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5486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Overall benefits (expected and unexpected)?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123" y="94178"/>
            <a:ext cx="899428" cy="98845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123" y="94178"/>
            <a:ext cx="899428" cy="9884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1930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286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of individual and team growth / skills learned.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23876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754868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of countermeasure standardization in daily use</a:t>
            </a:r>
          </a:p>
          <a:p>
            <a:r>
              <a:rPr lang="en-US" sz="1400" dirty="0" smtClean="0"/>
              <a:t>(Look across production, departments, organization)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990600" y="28564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6692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Reviewed with Mentor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90600" y="37708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Sustain and Share Lessons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71600" y="1828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/ assessment of expected and unexpected benefits (if applicable).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3276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Data/photos/video documentation of ongoing sustainment.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90600" y="33782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084" y="76201"/>
            <a:ext cx="970715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18404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Champion, Members, roles, and Mentor are identified.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9420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2976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Statement complete.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23992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7548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 Plan review – as applicable.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600" y="28564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32120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Reviewed with Mentor.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33136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764619"/>
              </p:ext>
            </p:extLst>
          </p:nvPr>
        </p:nvGraphicFramePr>
        <p:xfrm>
          <a:off x="1859001" y="990600"/>
          <a:ext cx="4465598" cy="5486391"/>
        </p:xfrm>
        <a:graphic>
          <a:graphicData uri="http://schemas.openxmlformats.org/drawingml/2006/table">
            <a:tbl>
              <a:tblPr/>
              <a:tblGrid>
                <a:gridCol w="214505"/>
                <a:gridCol w="468010"/>
                <a:gridCol w="468010"/>
                <a:gridCol w="799518"/>
                <a:gridCol w="234005"/>
                <a:gridCol w="721516"/>
                <a:gridCol w="156004"/>
                <a:gridCol w="468010"/>
                <a:gridCol w="468010"/>
                <a:gridCol w="468010"/>
              </a:tblGrid>
              <a:tr h="14201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FFCC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96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Corrective Action Closure Acknowledgement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gridSpan="7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The undersigned have reviewed the attached corrective action request and acknowledge the actions present will sufficiently correct the described problem or defect.  </a:t>
                      </a:r>
                      <a:r>
                        <a:rPr lang="en-US" sz="6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At least two (2) approval signatures required for closure.</a:t>
                      </a:r>
                      <a:endParaRPr lang="en-US" sz="6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Corrective Action/PTR Number:________________________________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454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Approvals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Notes Exceptions/Comments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30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Quality Leader or designate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Technical Leader or designate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Production Leader or designate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Operations Manager or designate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SDE Manager or designate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(supplier issues only)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EMS/QMS Management Rep or designate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(system audit issues only)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PTR Description: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sng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029084"/>
            <a:ext cx="1219200" cy="391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401" y="6019800"/>
            <a:ext cx="1371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CI-FORM-QUA-X02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76325"/>
            <a:ext cx="7347972" cy="2057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Define the Problem (5W-2H or Is-Is Not):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What: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When: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Where: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Why (is this a problem):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Who: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How: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How Much (many):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" y="5638800"/>
            <a:ext cx="8704340" cy="1066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Problem Definition (Summation from above tool)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648" y="76200"/>
            <a:ext cx="901378" cy="99060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52400" y="3200400"/>
            <a:ext cx="8704340" cy="2124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tx1"/>
                </a:solidFill>
              </a:rPr>
              <a:t>Current Situation </a:t>
            </a:r>
            <a:r>
              <a:rPr lang="en-US" sz="1800" b="1" dirty="0">
                <a:solidFill>
                  <a:schemeClr val="tx1"/>
                </a:solidFill>
              </a:rPr>
              <a:t>(Gap vs Goal, include </a:t>
            </a:r>
            <a:r>
              <a:rPr lang="en-US" sz="1800" b="1" dirty="0" smtClean="0">
                <a:solidFill>
                  <a:schemeClr val="tx1"/>
                </a:solidFill>
              </a:rPr>
              <a:t>charts/graphs/pictures/flowchart </a:t>
            </a:r>
            <a:r>
              <a:rPr lang="en-US" sz="1800" b="1" dirty="0">
                <a:solidFill>
                  <a:schemeClr val="tx1"/>
                </a:solidFill>
              </a:rPr>
              <a:t>as necessary):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648" y="76200"/>
            <a:ext cx="901378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1209675"/>
            <a:ext cx="86281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Lessons learned from GEMBA walk: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581400"/>
            <a:ext cx="870434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SMART Goal: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648" y="76200"/>
            <a:ext cx="901378" cy="99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1828800"/>
            <a:ext cx="765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is analyzed using data (run chart, pareto, check sheet, is/is not, etc.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930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286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scope is appropriate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23876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7548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solving goal identified – SMART goal.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28564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32120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Reviewed with Mentor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33136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Define Problem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293800" y="152400"/>
            <a:ext cx="2384086" cy="61248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95102"/>
              </p:ext>
            </p:extLst>
          </p:nvPr>
        </p:nvGraphicFramePr>
        <p:xfrm>
          <a:off x="457200" y="2070969"/>
          <a:ext cx="8229600" cy="3584425"/>
        </p:xfrm>
        <a:graphic>
          <a:graphicData uri="http://schemas.openxmlformats.org/drawingml/2006/table">
            <a:tbl>
              <a:tblPr/>
              <a:tblGrid>
                <a:gridCol w="1718397"/>
                <a:gridCol w="736456"/>
                <a:gridCol w="1841139"/>
                <a:gridCol w="1841139"/>
                <a:gridCol w="2092469"/>
              </a:tblGrid>
              <a:tr h="33221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>
                          <a:effectLst/>
                          <a:latin typeface="Geneva"/>
                        </a:rPr>
                        <a:t>Stakeholder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effectLst/>
                          <a:latin typeface="Geneva"/>
                        </a:rPr>
                        <a:t>Protect (Y/N)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Geneva"/>
                        </a:rPr>
                        <a:t>If No, Why not?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Geneva"/>
                        </a:rPr>
                        <a:t>Method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effectLst/>
                          <a:latin typeface="Geneva"/>
                        </a:rPr>
                        <a:t>Results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35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Protect the Stakeholders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650" y="76201"/>
            <a:ext cx="901376" cy="9905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293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838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Protect the Stakeholders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8884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Protection</a:t>
            </a:r>
            <a:r>
              <a:rPr lang="en-US" b="1" dirty="0" smtClean="0"/>
              <a:t> Method: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6504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Verification method is effective: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2" y="68117"/>
            <a:ext cx="8969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506388"/>
              </p:ext>
            </p:extLst>
          </p:nvPr>
        </p:nvGraphicFramePr>
        <p:xfrm>
          <a:off x="303325" y="1219200"/>
          <a:ext cx="8104765" cy="3669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5" imgW="7153343" imgH="3238410" progId="Excel.Sheet.12">
                  <p:embed/>
                </p:oleObj>
              </mc:Choice>
              <mc:Fallback>
                <p:oleObj name="Worksheet" r:id="rId5" imgW="7153343" imgH="3238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325" y="1219200"/>
                        <a:ext cx="8104765" cy="3669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293800" y="152400"/>
            <a:ext cx="2384086" cy="6124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896937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1828800"/>
            <a:ext cx="7659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Stakeholder(s) have been identified.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9304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286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Method(s) of Protection identified.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23876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2754868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Protection is implemented and communicated to necessary stakeholders.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600" y="28564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32120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Protection method has been verified to be effective.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33136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3657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Protection results are recorded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90600" y="3759200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40502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Reviewed with Mentor.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90600" y="4151868"/>
            <a:ext cx="304800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Protect Stakeholders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28600"/>
            <a:ext cx="25908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GHSP Problem Solving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r="3174" b="52326"/>
          <a:stretch/>
        </p:blipFill>
        <p:spPr>
          <a:xfrm>
            <a:off x="304800" y="152400"/>
            <a:ext cx="2384086" cy="612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Analyze and Verify Root Causes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38326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Fishbone, 5-why, or other root cause analysis tools.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34200" y="139493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Tool templates can be found at the Problem Solving intranet page..</a:t>
            </a:r>
            <a:endParaRPr lang="en-US" sz="1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94312"/>
            <a:ext cx="896013" cy="98470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CI-FORM-COR-X08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801</Words>
  <Application>Microsoft Office PowerPoint</Application>
  <PresentationFormat>On-screen Show (4:3)</PresentationFormat>
  <Paragraphs>571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Worksheet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  <vt:lpstr>GHSP Problem Solving</vt:lpstr>
    </vt:vector>
  </TitlesOfParts>
  <Company>JSJ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GHSP Problem Solving</dc:title>
  <dc:creator>Don Knebl</dc:creator>
  <cp:lastModifiedBy>Administrator</cp:lastModifiedBy>
  <cp:revision>8</cp:revision>
  <dcterms:created xsi:type="dcterms:W3CDTF">2016-02-12T21:07:31Z</dcterms:created>
  <dcterms:modified xsi:type="dcterms:W3CDTF">2016-02-16T18:30:40Z</dcterms:modified>
</cp:coreProperties>
</file>